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1" r:id="rId1"/>
  </p:sldMasterIdLst>
  <p:notesMasterIdLst>
    <p:notesMasterId r:id="rId1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Lst>
  <p:sldSz cx="14630400" cy="8229600"/>
  <p:notesSz cx="8229600" cy="14630400"/>
  <p:embeddedFontLst>
    <p:embeddedFont>
      <p:font typeface="Fraunces" panose="020B0604020202020204" charset="0"/>
      <p:regular r:id="rId15"/>
      <p:bold r:id="rId16"/>
      <p:italic r:id="rId17"/>
      <p:boldItalic r:id="rId18"/>
    </p:embeddedFont>
    <p:embeddedFont>
      <p:font typeface="Nobile" panose="020B0604020202020204" charset="0"/>
      <p:regular r:id="rId19"/>
      <p:bold r:id="rId20"/>
      <p:italic r:id="rId21"/>
      <p:boldItalic r:id="rId2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7" d="100"/>
          <a:sy n="67" d="100"/>
        </p:scale>
        <p:origin x="754"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4.fntdata"/><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font" Target="fonts/font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font" Target="fonts/font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lvl1pPr>
            <a:lvl2pPr marR="0" lvl="1" algn="l" rtl="0">
              <a:spcBef>
                <a:spcPts val="0"/>
              </a:spcBef>
              <a:spcAft>
                <a:spcPts val="0"/>
              </a:spcAft>
              <a:buSzPts val="1400"/>
              <a:buNone/>
              <a:defRPr sz="1800" b="0" i="0" u="none" strike="noStrike" cap="none"/>
            </a:lvl2pPr>
            <a:lvl3pPr marR="0" lvl="2" algn="l" rtl="0">
              <a:spcBef>
                <a:spcPts val="0"/>
              </a:spcBef>
              <a:spcAft>
                <a:spcPts val="0"/>
              </a:spcAft>
              <a:buSzPts val="1400"/>
              <a:buNone/>
              <a:defRPr sz="1800" b="0" i="0" u="none" strike="noStrike" cap="none"/>
            </a:lvl3pPr>
            <a:lvl4pPr marR="0" lvl="3" algn="l" rtl="0">
              <a:spcBef>
                <a:spcPts val="0"/>
              </a:spcBef>
              <a:spcAft>
                <a:spcPts val="0"/>
              </a:spcAft>
              <a:buSzPts val="1400"/>
              <a:buNone/>
              <a:defRPr sz="1800" b="0" i="0" u="none" strike="noStrike" cap="none"/>
            </a:lvl4pPr>
            <a:lvl5pPr marR="0" lvl="4" algn="l" rtl="0">
              <a:spcBef>
                <a:spcPts val="0"/>
              </a:spcBef>
              <a:spcAft>
                <a:spcPts val="0"/>
              </a:spcAft>
              <a:buSzPts val="1400"/>
              <a:buNone/>
              <a:defRPr sz="1800" b="0" i="0" u="none" strike="noStrike" cap="none"/>
            </a:lvl5pPr>
            <a:lvl6pPr marR="0" lvl="5" algn="l" rtl="0">
              <a:spcBef>
                <a:spcPts val="0"/>
              </a:spcBef>
              <a:spcAft>
                <a:spcPts val="0"/>
              </a:spcAft>
              <a:buSzPts val="1400"/>
              <a:buNone/>
              <a:defRPr sz="1800" b="0" i="0" u="none" strike="noStrike" cap="none"/>
            </a:lvl6pPr>
            <a:lvl7pPr marR="0" lvl="6" algn="l" rtl="0">
              <a:spcBef>
                <a:spcPts val="0"/>
              </a:spcBef>
              <a:spcAft>
                <a:spcPts val="0"/>
              </a:spcAft>
              <a:buSzPts val="1400"/>
              <a:buNone/>
              <a:defRPr sz="1800" b="0" i="0" u="none" strike="noStrike" cap="none"/>
            </a:lvl7pPr>
            <a:lvl8pPr marR="0" lvl="7" algn="l" rtl="0">
              <a:spcBef>
                <a:spcPts val="0"/>
              </a:spcBef>
              <a:spcAft>
                <a:spcPts val="0"/>
              </a:spcAft>
              <a:buSzPts val="1400"/>
              <a:buNone/>
              <a:defRPr sz="1800" b="0" i="0" u="none" strike="noStrike" cap="none"/>
            </a:lvl8pPr>
            <a:lvl9pPr marR="0" lvl="8" algn="l" rtl="0">
              <a:spcBef>
                <a:spcPts val="0"/>
              </a:spcBef>
              <a:spcAft>
                <a:spcPts val="0"/>
              </a:spcAft>
              <a:buSzPts val="1400"/>
              <a:buNone/>
              <a:defRPr sz="1800" b="0" i="0" u="none" strike="noStrike" cap="none"/>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lvl1pPr>
            <a:lvl2pPr marR="0" lvl="1" algn="l" rtl="0">
              <a:spcBef>
                <a:spcPts val="0"/>
              </a:spcBef>
              <a:spcAft>
                <a:spcPts val="0"/>
              </a:spcAft>
              <a:buSzPts val="1400"/>
              <a:buNone/>
              <a:defRPr sz="1800" b="0" i="0" u="none" strike="noStrike" cap="none"/>
            </a:lvl2pPr>
            <a:lvl3pPr marR="0" lvl="2" algn="l" rtl="0">
              <a:spcBef>
                <a:spcPts val="0"/>
              </a:spcBef>
              <a:spcAft>
                <a:spcPts val="0"/>
              </a:spcAft>
              <a:buSzPts val="1400"/>
              <a:buNone/>
              <a:defRPr sz="1800" b="0" i="0" u="none" strike="noStrike" cap="none"/>
            </a:lvl3pPr>
            <a:lvl4pPr marR="0" lvl="3" algn="l" rtl="0">
              <a:spcBef>
                <a:spcPts val="0"/>
              </a:spcBef>
              <a:spcAft>
                <a:spcPts val="0"/>
              </a:spcAft>
              <a:buSzPts val="1400"/>
              <a:buNone/>
              <a:defRPr sz="1800" b="0" i="0" u="none" strike="noStrike" cap="none"/>
            </a:lvl4pPr>
            <a:lvl5pPr marR="0" lvl="4" algn="l" rtl="0">
              <a:spcBef>
                <a:spcPts val="0"/>
              </a:spcBef>
              <a:spcAft>
                <a:spcPts val="0"/>
              </a:spcAft>
              <a:buSzPts val="1400"/>
              <a:buNone/>
              <a:defRPr sz="1800" b="0" i="0" u="none" strike="noStrike" cap="none"/>
            </a:lvl5pPr>
            <a:lvl6pPr marR="0" lvl="5" algn="l" rtl="0">
              <a:spcBef>
                <a:spcPts val="0"/>
              </a:spcBef>
              <a:spcAft>
                <a:spcPts val="0"/>
              </a:spcAft>
              <a:buSzPts val="1400"/>
              <a:buNone/>
              <a:defRPr sz="1800" b="0" i="0" u="none" strike="noStrike" cap="none"/>
            </a:lvl6pPr>
            <a:lvl7pPr marR="0" lvl="6" algn="l" rtl="0">
              <a:spcBef>
                <a:spcPts val="0"/>
              </a:spcBef>
              <a:spcAft>
                <a:spcPts val="0"/>
              </a:spcAft>
              <a:buSzPts val="1400"/>
              <a:buNone/>
              <a:defRPr sz="1800" b="0" i="0" u="none" strike="noStrike" cap="none"/>
            </a:lvl7pPr>
            <a:lvl8pPr marR="0" lvl="7" algn="l" rtl="0">
              <a:spcBef>
                <a:spcPts val="0"/>
              </a:spcBef>
              <a:spcAft>
                <a:spcPts val="0"/>
              </a:spcAft>
              <a:buSzPts val="1400"/>
              <a:buNone/>
              <a:defRPr sz="1800" b="0" i="0" u="none" strike="noStrike" cap="none"/>
            </a:lvl8pPr>
            <a:lvl9pPr marR="0" lvl="8" algn="l" rtl="0">
              <a:spcBef>
                <a:spcPts val="0"/>
              </a:spcBef>
              <a:spcAft>
                <a:spcPts val="0"/>
              </a:spcAft>
              <a:buSzPts val="1400"/>
              <a:buNone/>
              <a:defRPr sz="1800" b="0" i="0" u="none" strike="noStrike" cap="none"/>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lvl1pPr>
            <a:lvl2pPr marR="0" lvl="1" algn="l" rtl="0">
              <a:spcBef>
                <a:spcPts val="0"/>
              </a:spcBef>
              <a:spcAft>
                <a:spcPts val="0"/>
              </a:spcAft>
              <a:buSzPts val="1400"/>
              <a:buNone/>
              <a:defRPr sz="1800" b="0" i="0" u="none" strike="noStrike" cap="none"/>
            </a:lvl2pPr>
            <a:lvl3pPr marR="0" lvl="2" algn="l" rtl="0">
              <a:spcBef>
                <a:spcPts val="0"/>
              </a:spcBef>
              <a:spcAft>
                <a:spcPts val="0"/>
              </a:spcAft>
              <a:buSzPts val="1400"/>
              <a:buNone/>
              <a:defRPr sz="1800" b="0" i="0" u="none" strike="noStrike" cap="none"/>
            </a:lvl3pPr>
            <a:lvl4pPr marR="0" lvl="3" algn="l" rtl="0">
              <a:spcBef>
                <a:spcPts val="0"/>
              </a:spcBef>
              <a:spcAft>
                <a:spcPts val="0"/>
              </a:spcAft>
              <a:buSzPts val="1400"/>
              <a:buNone/>
              <a:defRPr sz="1800" b="0" i="0" u="none" strike="noStrike" cap="none"/>
            </a:lvl4pPr>
            <a:lvl5pPr marR="0" lvl="4" algn="l" rtl="0">
              <a:spcBef>
                <a:spcPts val="0"/>
              </a:spcBef>
              <a:spcAft>
                <a:spcPts val="0"/>
              </a:spcAft>
              <a:buSzPts val="1400"/>
              <a:buNone/>
              <a:defRPr sz="1800" b="0" i="0" u="none" strike="noStrike" cap="none"/>
            </a:lvl5pPr>
            <a:lvl6pPr marR="0" lvl="5" algn="l" rtl="0">
              <a:spcBef>
                <a:spcPts val="0"/>
              </a:spcBef>
              <a:spcAft>
                <a:spcPts val="0"/>
              </a:spcAft>
              <a:buSzPts val="1400"/>
              <a:buNone/>
              <a:defRPr sz="1800" b="0" i="0" u="none" strike="noStrike" cap="none"/>
            </a:lvl6pPr>
            <a:lvl7pPr marR="0" lvl="6" algn="l" rtl="0">
              <a:spcBef>
                <a:spcPts val="0"/>
              </a:spcBef>
              <a:spcAft>
                <a:spcPts val="0"/>
              </a:spcAft>
              <a:buSzPts val="1400"/>
              <a:buNone/>
              <a:defRPr sz="1800" b="0" i="0" u="none" strike="noStrike" cap="none"/>
            </a:lvl7pPr>
            <a:lvl8pPr marR="0" lvl="7" algn="l" rtl="0">
              <a:spcBef>
                <a:spcPts val="0"/>
              </a:spcBef>
              <a:spcAft>
                <a:spcPts val="0"/>
              </a:spcAft>
              <a:buSzPts val="1400"/>
              <a:buNone/>
              <a:defRPr sz="1800" b="0" i="0" u="none" strike="noStrike" cap="none"/>
            </a:lvl8pPr>
            <a:lvl9pPr marR="0" lvl="8" algn="l" rtl="0">
              <a:spcBef>
                <a:spcPts val="0"/>
              </a:spcBef>
              <a:spcAft>
                <a:spcPts val="0"/>
              </a:spcAft>
              <a:buSzPts val="1400"/>
              <a:buNone/>
              <a:defRPr sz="1800" b="0" i="0" u="none" strike="noStrike" cap="none"/>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t>‹#›</a:t>
            </a:fld>
            <a:endParaRPr sz="1200" b="0" i="0" u="none" strike="noStrike" cap="none"/>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
        <p:cNvGrpSpPr/>
        <p:nvPr/>
      </p:nvGrpSpPr>
      <p:grpSpPr>
        <a:xfrm>
          <a:off x="0" y="0"/>
          <a:ext cx="0" cy="0"/>
          <a:chOff x="0" y="0"/>
          <a:chExt cx="0" cy="0"/>
        </a:xfrm>
      </p:grpSpPr>
      <p:sp>
        <p:nvSpPr>
          <p:cNvPr id="48" name="Google Shape;48;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 name="Google Shape;49;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 name="Google Shape;50;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5" name="Google Shape;195;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6" name="Google Shape;196;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2" name="Google Shape;212;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3" name="Google Shape;213;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2" name="Google Shape;222;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3" name="Google Shape;223;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Google Shape;55;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 name="Google Shape;56;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7" name="Google Shape;57;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 name="Google Shape;71;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2" name="Google Shape;72;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 name="Google Shape;93;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4" name="Google Shape;94;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0" name="Google Shape;110;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1" name="Google Shape;111;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7" name="Google Shape;127;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8" name="Google Shape;128;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4" name="Google Shape;144;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5" name="Google Shape;145;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1" name="Google Shape;161;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2" name="Google Shape;162;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8" name="Google Shape;178;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9" name="Google Shape;179;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lide 1 master">
  <p:cSld name="Slide 1 master">
    <p:spTree>
      <p:nvGrpSpPr>
        <p:cNvPr id="1" name="Shape 10"/>
        <p:cNvGrpSpPr/>
        <p:nvPr/>
      </p:nvGrpSpPr>
      <p:grpSpPr>
        <a:xfrm>
          <a:off x="0" y="0"/>
          <a:ext cx="0" cy="0"/>
          <a:chOff x="0" y="0"/>
          <a:chExt cx="0" cy="0"/>
        </a:xfrm>
      </p:grpSpPr>
      <p:sp>
        <p:nvSpPr>
          <p:cNvPr id="11" name="Google Shape;11;p2"/>
          <p:cNvSpPr/>
          <p:nvPr/>
        </p:nvSpPr>
        <p:spPr>
          <a:xfrm>
            <a:off x="0" y="0"/>
            <a:ext cx="14630400" cy="8229600"/>
          </a:xfrm>
          <a:prstGeom prst="rect">
            <a:avLst/>
          </a:prstGeom>
          <a:solidFill>
            <a:srgbClr val="DEEE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0" y="0"/>
            <a:ext cx="14630400" cy="8229600"/>
          </a:xfrm>
          <a:prstGeom prst="rect">
            <a:avLst/>
          </a:prstGeom>
          <a:solidFill>
            <a:srgbClr val="FAFF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lide 10 master">
  <p:cSld name="Slide 10 master">
    <p:spTree>
      <p:nvGrpSpPr>
        <p:cNvPr id="1" name="Shape 37"/>
        <p:cNvGrpSpPr/>
        <p:nvPr/>
      </p:nvGrpSpPr>
      <p:grpSpPr>
        <a:xfrm>
          <a:off x="0" y="0"/>
          <a:ext cx="0" cy="0"/>
          <a:chOff x="0" y="0"/>
          <a:chExt cx="0" cy="0"/>
        </a:xfrm>
      </p:grpSpPr>
      <p:sp>
        <p:nvSpPr>
          <p:cNvPr id="38" name="Google Shape;38;p11"/>
          <p:cNvSpPr/>
          <p:nvPr/>
        </p:nvSpPr>
        <p:spPr>
          <a:xfrm>
            <a:off x="0" y="0"/>
            <a:ext cx="14630400" cy="8229600"/>
          </a:xfrm>
          <a:prstGeom prst="rect">
            <a:avLst/>
          </a:prstGeom>
          <a:solidFill>
            <a:srgbClr val="DEEE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11"/>
          <p:cNvSpPr/>
          <p:nvPr/>
        </p:nvSpPr>
        <p:spPr>
          <a:xfrm>
            <a:off x="0" y="0"/>
            <a:ext cx="14630400" cy="8229600"/>
          </a:xfrm>
          <a:prstGeom prst="rect">
            <a:avLst/>
          </a:prstGeom>
          <a:solidFill>
            <a:srgbClr val="FAFF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lide 11 master">
  <p:cSld name="Slide 11 master">
    <p:spTree>
      <p:nvGrpSpPr>
        <p:cNvPr id="1" name="Shape 40"/>
        <p:cNvGrpSpPr/>
        <p:nvPr/>
      </p:nvGrpSpPr>
      <p:grpSpPr>
        <a:xfrm>
          <a:off x="0" y="0"/>
          <a:ext cx="0" cy="0"/>
          <a:chOff x="0" y="0"/>
          <a:chExt cx="0" cy="0"/>
        </a:xfrm>
      </p:grpSpPr>
      <p:sp>
        <p:nvSpPr>
          <p:cNvPr id="41" name="Google Shape;41;p12"/>
          <p:cNvSpPr/>
          <p:nvPr/>
        </p:nvSpPr>
        <p:spPr>
          <a:xfrm>
            <a:off x="0" y="0"/>
            <a:ext cx="14630400" cy="8229600"/>
          </a:xfrm>
          <a:prstGeom prst="rect">
            <a:avLst/>
          </a:prstGeom>
          <a:solidFill>
            <a:srgbClr val="DEEE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12"/>
          <p:cNvSpPr/>
          <p:nvPr/>
        </p:nvSpPr>
        <p:spPr>
          <a:xfrm>
            <a:off x="0" y="0"/>
            <a:ext cx="14630400" cy="8229600"/>
          </a:xfrm>
          <a:prstGeom prst="rect">
            <a:avLst/>
          </a:prstGeom>
          <a:solidFill>
            <a:srgbClr val="FAFF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lide 12 master">
  <p:cSld name="Slide 12 master">
    <p:spTree>
      <p:nvGrpSpPr>
        <p:cNvPr id="1" name="Shape 43"/>
        <p:cNvGrpSpPr/>
        <p:nvPr/>
      </p:nvGrpSpPr>
      <p:grpSpPr>
        <a:xfrm>
          <a:off x="0" y="0"/>
          <a:ext cx="0" cy="0"/>
          <a:chOff x="0" y="0"/>
          <a:chExt cx="0" cy="0"/>
        </a:xfrm>
      </p:grpSpPr>
      <p:sp>
        <p:nvSpPr>
          <p:cNvPr id="44" name="Google Shape;44;p13"/>
          <p:cNvSpPr/>
          <p:nvPr/>
        </p:nvSpPr>
        <p:spPr>
          <a:xfrm>
            <a:off x="0" y="0"/>
            <a:ext cx="14630400" cy="8229600"/>
          </a:xfrm>
          <a:prstGeom prst="rect">
            <a:avLst/>
          </a:prstGeom>
          <a:solidFill>
            <a:srgbClr val="DEEE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13"/>
          <p:cNvSpPr/>
          <p:nvPr/>
        </p:nvSpPr>
        <p:spPr>
          <a:xfrm>
            <a:off x="0" y="0"/>
            <a:ext cx="14630400" cy="8229600"/>
          </a:xfrm>
          <a:prstGeom prst="rect">
            <a:avLst/>
          </a:prstGeom>
          <a:solidFill>
            <a:srgbClr val="FAFF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DEFAULT">
  <p:cSld name="DEFAULT">
    <p:bg>
      <p:bgPr>
        <a:solidFill>
          <a:schemeClr val="lt1"/>
        </a:solidFill>
        <a:effectLst/>
      </p:bgPr>
    </p:bg>
    <p:spTree>
      <p:nvGrpSpPr>
        <p:cNvPr id="1" name="Shape 46"/>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lide 2 master">
  <p:cSld name="Slide 2 master">
    <p:spTree>
      <p:nvGrpSpPr>
        <p:cNvPr id="1" name="Shape 13"/>
        <p:cNvGrpSpPr/>
        <p:nvPr/>
      </p:nvGrpSpPr>
      <p:grpSpPr>
        <a:xfrm>
          <a:off x="0" y="0"/>
          <a:ext cx="0" cy="0"/>
          <a:chOff x="0" y="0"/>
          <a:chExt cx="0" cy="0"/>
        </a:xfrm>
      </p:grpSpPr>
      <p:sp>
        <p:nvSpPr>
          <p:cNvPr id="14" name="Google Shape;14;p3"/>
          <p:cNvSpPr/>
          <p:nvPr/>
        </p:nvSpPr>
        <p:spPr>
          <a:xfrm>
            <a:off x="0" y="0"/>
            <a:ext cx="14630400" cy="8229600"/>
          </a:xfrm>
          <a:prstGeom prst="rect">
            <a:avLst/>
          </a:prstGeom>
          <a:solidFill>
            <a:srgbClr val="DEEE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3"/>
          <p:cNvSpPr/>
          <p:nvPr/>
        </p:nvSpPr>
        <p:spPr>
          <a:xfrm>
            <a:off x="0" y="0"/>
            <a:ext cx="14630400" cy="8229600"/>
          </a:xfrm>
          <a:prstGeom prst="rect">
            <a:avLst/>
          </a:prstGeom>
          <a:solidFill>
            <a:srgbClr val="FAFF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lide 3 master">
  <p:cSld name="Slide 3 master">
    <p:spTree>
      <p:nvGrpSpPr>
        <p:cNvPr id="1" name="Shape 16"/>
        <p:cNvGrpSpPr/>
        <p:nvPr/>
      </p:nvGrpSpPr>
      <p:grpSpPr>
        <a:xfrm>
          <a:off x="0" y="0"/>
          <a:ext cx="0" cy="0"/>
          <a:chOff x="0" y="0"/>
          <a:chExt cx="0" cy="0"/>
        </a:xfrm>
      </p:grpSpPr>
      <p:sp>
        <p:nvSpPr>
          <p:cNvPr id="17" name="Google Shape;17;p4"/>
          <p:cNvSpPr/>
          <p:nvPr/>
        </p:nvSpPr>
        <p:spPr>
          <a:xfrm>
            <a:off x="0" y="0"/>
            <a:ext cx="14630400" cy="8229600"/>
          </a:xfrm>
          <a:prstGeom prst="rect">
            <a:avLst/>
          </a:prstGeom>
          <a:solidFill>
            <a:srgbClr val="DEEE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4"/>
          <p:cNvSpPr/>
          <p:nvPr/>
        </p:nvSpPr>
        <p:spPr>
          <a:xfrm>
            <a:off x="0" y="0"/>
            <a:ext cx="14630400" cy="8229600"/>
          </a:xfrm>
          <a:prstGeom prst="rect">
            <a:avLst/>
          </a:prstGeom>
          <a:solidFill>
            <a:srgbClr val="FAFF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lide 4 master">
  <p:cSld name="Slide 4 master">
    <p:spTree>
      <p:nvGrpSpPr>
        <p:cNvPr id="1" name="Shape 19"/>
        <p:cNvGrpSpPr/>
        <p:nvPr/>
      </p:nvGrpSpPr>
      <p:grpSpPr>
        <a:xfrm>
          <a:off x="0" y="0"/>
          <a:ext cx="0" cy="0"/>
          <a:chOff x="0" y="0"/>
          <a:chExt cx="0" cy="0"/>
        </a:xfrm>
      </p:grpSpPr>
      <p:sp>
        <p:nvSpPr>
          <p:cNvPr id="20" name="Google Shape;20;p5"/>
          <p:cNvSpPr/>
          <p:nvPr/>
        </p:nvSpPr>
        <p:spPr>
          <a:xfrm>
            <a:off x="0" y="0"/>
            <a:ext cx="14630400" cy="8229600"/>
          </a:xfrm>
          <a:prstGeom prst="rect">
            <a:avLst/>
          </a:prstGeom>
          <a:solidFill>
            <a:srgbClr val="DEEE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5"/>
          <p:cNvSpPr/>
          <p:nvPr/>
        </p:nvSpPr>
        <p:spPr>
          <a:xfrm>
            <a:off x="0" y="0"/>
            <a:ext cx="14630400" cy="8229600"/>
          </a:xfrm>
          <a:prstGeom prst="rect">
            <a:avLst/>
          </a:prstGeom>
          <a:solidFill>
            <a:srgbClr val="FAFF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lide 5 master">
  <p:cSld name="Slide 5 master">
    <p:spTree>
      <p:nvGrpSpPr>
        <p:cNvPr id="1" name="Shape 22"/>
        <p:cNvGrpSpPr/>
        <p:nvPr/>
      </p:nvGrpSpPr>
      <p:grpSpPr>
        <a:xfrm>
          <a:off x="0" y="0"/>
          <a:ext cx="0" cy="0"/>
          <a:chOff x="0" y="0"/>
          <a:chExt cx="0" cy="0"/>
        </a:xfrm>
      </p:grpSpPr>
      <p:sp>
        <p:nvSpPr>
          <p:cNvPr id="23" name="Google Shape;23;p6"/>
          <p:cNvSpPr/>
          <p:nvPr/>
        </p:nvSpPr>
        <p:spPr>
          <a:xfrm>
            <a:off x="0" y="0"/>
            <a:ext cx="14630400" cy="8229600"/>
          </a:xfrm>
          <a:prstGeom prst="rect">
            <a:avLst/>
          </a:prstGeom>
          <a:solidFill>
            <a:srgbClr val="DEEE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6"/>
          <p:cNvSpPr/>
          <p:nvPr/>
        </p:nvSpPr>
        <p:spPr>
          <a:xfrm>
            <a:off x="0" y="0"/>
            <a:ext cx="14630400" cy="8229600"/>
          </a:xfrm>
          <a:prstGeom prst="rect">
            <a:avLst/>
          </a:prstGeom>
          <a:solidFill>
            <a:srgbClr val="FAFF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lide 6 master">
  <p:cSld name="Slide 6 master">
    <p:spTree>
      <p:nvGrpSpPr>
        <p:cNvPr id="1" name="Shape 25"/>
        <p:cNvGrpSpPr/>
        <p:nvPr/>
      </p:nvGrpSpPr>
      <p:grpSpPr>
        <a:xfrm>
          <a:off x="0" y="0"/>
          <a:ext cx="0" cy="0"/>
          <a:chOff x="0" y="0"/>
          <a:chExt cx="0" cy="0"/>
        </a:xfrm>
      </p:grpSpPr>
      <p:sp>
        <p:nvSpPr>
          <p:cNvPr id="26" name="Google Shape;26;p7"/>
          <p:cNvSpPr/>
          <p:nvPr/>
        </p:nvSpPr>
        <p:spPr>
          <a:xfrm>
            <a:off x="0" y="0"/>
            <a:ext cx="14630400" cy="8229600"/>
          </a:xfrm>
          <a:prstGeom prst="rect">
            <a:avLst/>
          </a:prstGeom>
          <a:solidFill>
            <a:srgbClr val="DEEE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7"/>
          <p:cNvSpPr/>
          <p:nvPr/>
        </p:nvSpPr>
        <p:spPr>
          <a:xfrm>
            <a:off x="0" y="0"/>
            <a:ext cx="14630400" cy="8229600"/>
          </a:xfrm>
          <a:prstGeom prst="rect">
            <a:avLst/>
          </a:prstGeom>
          <a:solidFill>
            <a:srgbClr val="FAFF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lide 7 master">
  <p:cSld name="Slide 7 master">
    <p:spTree>
      <p:nvGrpSpPr>
        <p:cNvPr id="1" name="Shape 28"/>
        <p:cNvGrpSpPr/>
        <p:nvPr/>
      </p:nvGrpSpPr>
      <p:grpSpPr>
        <a:xfrm>
          <a:off x="0" y="0"/>
          <a:ext cx="0" cy="0"/>
          <a:chOff x="0" y="0"/>
          <a:chExt cx="0" cy="0"/>
        </a:xfrm>
      </p:grpSpPr>
      <p:sp>
        <p:nvSpPr>
          <p:cNvPr id="29" name="Google Shape;29;p8"/>
          <p:cNvSpPr/>
          <p:nvPr/>
        </p:nvSpPr>
        <p:spPr>
          <a:xfrm>
            <a:off x="0" y="0"/>
            <a:ext cx="14630400" cy="8229600"/>
          </a:xfrm>
          <a:prstGeom prst="rect">
            <a:avLst/>
          </a:prstGeom>
          <a:solidFill>
            <a:srgbClr val="DEEE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8"/>
          <p:cNvSpPr/>
          <p:nvPr/>
        </p:nvSpPr>
        <p:spPr>
          <a:xfrm>
            <a:off x="0" y="0"/>
            <a:ext cx="14630400" cy="8229600"/>
          </a:xfrm>
          <a:prstGeom prst="rect">
            <a:avLst/>
          </a:prstGeom>
          <a:solidFill>
            <a:srgbClr val="FAFF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lide 8 master">
  <p:cSld name="Slide 8 master">
    <p:spTree>
      <p:nvGrpSpPr>
        <p:cNvPr id="1" name="Shape 31"/>
        <p:cNvGrpSpPr/>
        <p:nvPr/>
      </p:nvGrpSpPr>
      <p:grpSpPr>
        <a:xfrm>
          <a:off x="0" y="0"/>
          <a:ext cx="0" cy="0"/>
          <a:chOff x="0" y="0"/>
          <a:chExt cx="0" cy="0"/>
        </a:xfrm>
      </p:grpSpPr>
      <p:sp>
        <p:nvSpPr>
          <p:cNvPr id="32" name="Google Shape;32;p9"/>
          <p:cNvSpPr/>
          <p:nvPr/>
        </p:nvSpPr>
        <p:spPr>
          <a:xfrm>
            <a:off x="0" y="0"/>
            <a:ext cx="14630400" cy="8229600"/>
          </a:xfrm>
          <a:prstGeom prst="rect">
            <a:avLst/>
          </a:prstGeom>
          <a:solidFill>
            <a:srgbClr val="DEEE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9"/>
          <p:cNvSpPr/>
          <p:nvPr/>
        </p:nvSpPr>
        <p:spPr>
          <a:xfrm>
            <a:off x="0" y="0"/>
            <a:ext cx="14630400" cy="8229600"/>
          </a:xfrm>
          <a:prstGeom prst="rect">
            <a:avLst/>
          </a:prstGeom>
          <a:solidFill>
            <a:srgbClr val="FAFF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lide 9 master">
  <p:cSld name="Slide 9 master">
    <p:spTree>
      <p:nvGrpSpPr>
        <p:cNvPr id="1" name="Shape 34"/>
        <p:cNvGrpSpPr/>
        <p:nvPr/>
      </p:nvGrpSpPr>
      <p:grpSpPr>
        <a:xfrm>
          <a:off x="0" y="0"/>
          <a:ext cx="0" cy="0"/>
          <a:chOff x="0" y="0"/>
          <a:chExt cx="0" cy="0"/>
        </a:xfrm>
      </p:grpSpPr>
      <p:sp>
        <p:nvSpPr>
          <p:cNvPr id="35" name="Google Shape;35;p10"/>
          <p:cNvSpPr/>
          <p:nvPr/>
        </p:nvSpPr>
        <p:spPr>
          <a:xfrm>
            <a:off x="0" y="0"/>
            <a:ext cx="14630400" cy="8229600"/>
          </a:xfrm>
          <a:prstGeom prst="rect">
            <a:avLst/>
          </a:prstGeom>
          <a:solidFill>
            <a:srgbClr val="DEEE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10"/>
          <p:cNvSpPr/>
          <p:nvPr/>
        </p:nvSpPr>
        <p:spPr>
          <a:xfrm>
            <a:off x="0" y="0"/>
            <a:ext cx="14630400" cy="8229600"/>
          </a:xfrm>
          <a:prstGeom prst="rect">
            <a:avLst/>
          </a:prstGeom>
          <a:solidFill>
            <a:srgbClr val="FAFF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Shape 9"/>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10.xml"/><Relationship Id="rId4" Type="http://schemas.openxmlformats.org/officeDocument/2006/relationships/hyperlink" Target="https://relevanceai.com"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hyperlink" Target="https://rafa.ai"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hyperlink" Target="https://www.hiring.ai"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hyperlink" Target="https://easemyhiring.com"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hyperlink" Target="https://leaksid.com"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8.xml"/><Relationship Id="rId4" Type="http://schemas.openxmlformats.org/officeDocument/2006/relationships/hyperlink" Target="https://quadratic.ai"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9.xml"/><Relationship Id="rId4" Type="http://schemas.openxmlformats.org/officeDocument/2006/relationships/hyperlink" Target="https://www.surveymonkey.com"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1"/>
        <p:cNvGrpSpPr/>
        <p:nvPr/>
      </p:nvGrpSpPr>
      <p:grpSpPr>
        <a:xfrm>
          <a:off x="0" y="0"/>
          <a:ext cx="0" cy="0"/>
          <a:chOff x="0" y="0"/>
          <a:chExt cx="0" cy="0"/>
        </a:xfrm>
      </p:grpSpPr>
      <p:sp>
        <p:nvSpPr>
          <p:cNvPr id="52" name="Google Shape;52;p15"/>
          <p:cNvSpPr/>
          <p:nvPr/>
        </p:nvSpPr>
        <p:spPr>
          <a:xfrm>
            <a:off x="2212896" y="3502462"/>
            <a:ext cx="10204609" cy="566976"/>
          </a:xfrm>
          <a:prstGeom prst="rect">
            <a:avLst/>
          </a:prstGeom>
          <a:noFill/>
          <a:ln>
            <a:noFill/>
          </a:ln>
        </p:spPr>
        <p:txBody>
          <a:bodyPr spcFirstLastPara="1" wrap="square" lIns="0" tIns="0" rIns="0" bIns="0" anchor="t" anchorCtr="0">
            <a:noAutofit/>
          </a:bodyPr>
          <a:lstStyle/>
          <a:p>
            <a:pPr marL="0" marR="0" lvl="0" indent="0" algn="ctr" rtl="0">
              <a:lnSpc>
                <a:spcPct val="125352"/>
              </a:lnSpc>
              <a:spcBef>
                <a:spcPts val="0"/>
              </a:spcBef>
              <a:spcAft>
                <a:spcPts val="0"/>
              </a:spcAft>
              <a:buClr>
                <a:srgbClr val="3B4540"/>
              </a:buClr>
              <a:buSzPts val="3550"/>
              <a:buFont typeface="Fraunces"/>
              <a:buNone/>
            </a:pPr>
            <a:r>
              <a:rPr lang="en-US" sz="3550" b="1" i="0" u="none" strike="noStrike" cap="none">
                <a:solidFill>
                  <a:srgbClr val="3B4540"/>
                </a:solidFill>
                <a:latin typeface="Fraunces"/>
                <a:ea typeface="Fraunces"/>
                <a:cs typeface="Fraunces"/>
                <a:sym typeface="Fraunces"/>
              </a:rPr>
              <a:t>AI Tools for Business and Professional Tools</a:t>
            </a:r>
            <a:endParaRPr sz="3550" b="0" i="0" u="none" strike="noStrike" cap="none"/>
          </a:p>
        </p:txBody>
      </p:sp>
      <p:sp>
        <p:nvSpPr>
          <p:cNvPr id="53" name="Google Shape;53;p15"/>
          <p:cNvSpPr/>
          <p:nvPr/>
        </p:nvSpPr>
        <p:spPr>
          <a:xfrm>
            <a:off x="2823805" y="4160163"/>
            <a:ext cx="8982670" cy="566976"/>
          </a:xfrm>
          <a:prstGeom prst="rect">
            <a:avLst/>
          </a:prstGeom>
          <a:noFill/>
          <a:ln>
            <a:noFill/>
          </a:ln>
        </p:spPr>
        <p:txBody>
          <a:bodyPr spcFirstLastPara="1" wrap="square" lIns="0" tIns="0" rIns="0" bIns="0" anchor="t" anchorCtr="0">
            <a:noAutofit/>
          </a:bodyPr>
          <a:lstStyle/>
          <a:p>
            <a:pPr lvl="0" algn="ctr" rtl="1">
              <a:lnSpc>
                <a:spcPct val="125352"/>
              </a:lnSpc>
              <a:buClr>
                <a:srgbClr val="3B4540"/>
              </a:buClr>
              <a:buSzPts val="3550"/>
            </a:pPr>
            <a:r>
              <a:rPr lang="ar-SA" sz="3550" b="1" dirty="0">
                <a:solidFill>
                  <a:srgbClr val="3B4540"/>
                </a:solidFill>
                <a:latin typeface="Fraunces"/>
                <a:sym typeface="Fraunces"/>
              </a:rPr>
              <a:t>(</a:t>
            </a:r>
            <a:r>
              <a:rPr lang="en-US" sz="3550" b="1" dirty="0" err="1">
                <a:solidFill>
                  <a:srgbClr val="3B4540"/>
                </a:solidFill>
                <a:latin typeface="Fraunces"/>
                <a:ea typeface="Fraunces"/>
                <a:cs typeface="Fraunces"/>
                <a:sym typeface="Fraunces"/>
              </a:rPr>
              <a:t>أدوات</a:t>
            </a:r>
            <a:r>
              <a:rPr lang="en-US" sz="3550" b="1" dirty="0">
                <a:solidFill>
                  <a:srgbClr val="3B4540"/>
                </a:solidFill>
                <a:latin typeface="Fraunces"/>
                <a:ea typeface="Fraunces"/>
                <a:cs typeface="Fraunces"/>
                <a:sym typeface="Fraunces"/>
              </a:rPr>
              <a:t> </a:t>
            </a:r>
            <a:r>
              <a:rPr lang="en-US" sz="3550" b="1" dirty="0" err="1">
                <a:solidFill>
                  <a:srgbClr val="3B4540"/>
                </a:solidFill>
                <a:latin typeface="Fraunces"/>
                <a:ea typeface="Fraunces"/>
                <a:cs typeface="Fraunces"/>
                <a:sym typeface="Fraunces"/>
              </a:rPr>
              <a:t>الذكاء</a:t>
            </a:r>
            <a:r>
              <a:rPr lang="en-US" sz="3550" b="1" dirty="0">
                <a:solidFill>
                  <a:srgbClr val="3B4540"/>
                </a:solidFill>
                <a:latin typeface="Fraunces"/>
                <a:ea typeface="Fraunces"/>
                <a:cs typeface="Fraunces"/>
                <a:sym typeface="Fraunces"/>
              </a:rPr>
              <a:t> </a:t>
            </a:r>
            <a:r>
              <a:rPr lang="en-US" sz="3550" b="1" dirty="0" err="1">
                <a:solidFill>
                  <a:srgbClr val="3B4540"/>
                </a:solidFill>
                <a:latin typeface="Fraunces"/>
                <a:ea typeface="Fraunces"/>
                <a:cs typeface="Fraunces"/>
                <a:sym typeface="Fraunces"/>
              </a:rPr>
              <a:t>الاصطناعي</a:t>
            </a:r>
            <a:r>
              <a:rPr lang="en-US" sz="3550" b="1" dirty="0">
                <a:solidFill>
                  <a:srgbClr val="3B4540"/>
                </a:solidFill>
                <a:latin typeface="Fraunces"/>
                <a:ea typeface="Fraunces"/>
                <a:cs typeface="Fraunces"/>
                <a:sym typeface="Fraunces"/>
              </a:rPr>
              <a:t> </a:t>
            </a:r>
            <a:r>
              <a:rPr lang="en-US" sz="3550" b="1" dirty="0" err="1">
                <a:solidFill>
                  <a:srgbClr val="3B4540"/>
                </a:solidFill>
                <a:latin typeface="Fraunces"/>
                <a:ea typeface="Fraunces"/>
                <a:cs typeface="Fraunces"/>
                <a:sym typeface="Fraunces"/>
              </a:rPr>
              <a:t>للأعمال</a:t>
            </a:r>
            <a:r>
              <a:rPr lang="en-US" sz="3550" b="1" dirty="0">
                <a:solidFill>
                  <a:srgbClr val="3B4540"/>
                </a:solidFill>
                <a:latin typeface="Fraunces"/>
                <a:ea typeface="Fraunces"/>
                <a:cs typeface="Fraunces"/>
                <a:sym typeface="Fraunces"/>
              </a:rPr>
              <a:t> </a:t>
            </a:r>
            <a:r>
              <a:rPr lang="en-US" sz="3550" b="1" dirty="0" err="1">
                <a:solidFill>
                  <a:srgbClr val="3B4540"/>
                </a:solidFill>
                <a:latin typeface="Fraunces"/>
                <a:ea typeface="Fraunces"/>
                <a:cs typeface="Fraunces"/>
                <a:sym typeface="Fraunces"/>
              </a:rPr>
              <a:t>والأدوات</a:t>
            </a:r>
            <a:r>
              <a:rPr lang="en-US" sz="3550" b="1" dirty="0">
                <a:solidFill>
                  <a:srgbClr val="3B4540"/>
                </a:solidFill>
                <a:latin typeface="Fraunces"/>
                <a:ea typeface="Fraunces"/>
                <a:cs typeface="Fraunces"/>
                <a:sym typeface="Fraunces"/>
              </a:rPr>
              <a:t> </a:t>
            </a:r>
            <a:r>
              <a:rPr lang="en-US" sz="3550" b="1" dirty="0" err="1">
                <a:solidFill>
                  <a:srgbClr val="3B4540"/>
                </a:solidFill>
                <a:latin typeface="Fraunces"/>
                <a:ea typeface="Fraunces"/>
                <a:cs typeface="Fraunces"/>
                <a:sym typeface="Fraunces"/>
              </a:rPr>
              <a:t>المهنية</a:t>
            </a:r>
            <a:r>
              <a:rPr lang="ar-SA" sz="3550" b="1">
                <a:solidFill>
                  <a:srgbClr val="3B4540"/>
                </a:solidFill>
                <a:latin typeface="Fraunces"/>
                <a:ea typeface="Fraunces"/>
                <a:cs typeface="Fraunces"/>
                <a:sym typeface="Fraunces"/>
              </a:rPr>
              <a:t>)</a:t>
            </a:r>
            <a:endParaRPr sz="3550" b="0" i="0" u="none" strike="noStrike" cap="none"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pic>
        <p:nvPicPr>
          <p:cNvPr id="198" name="Google Shape;198;p24" descr="preencoded.png"/>
          <p:cNvPicPr preferRelativeResize="0"/>
          <p:nvPr/>
        </p:nvPicPr>
        <p:blipFill rotWithShape="1">
          <a:blip r:embed="rId3">
            <a:alphaModFix/>
          </a:blip>
          <a:srcRect/>
          <a:stretch/>
        </p:blipFill>
        <p:spPr>
          <a:xfrm>
            <a:off x="9144000" y="0"/>
            <a:ext cx="5486400" cy="8229600"/>
          </a:xfrm>
          <a:prstGeom prst="rect">
            <a:avLst/>
          </a:prstGeom>
          <a:noFill/>
          <a:ln>
            <a:noFill/>
          </a:ln>
        </p:spPr>
      </p:pic>
      <p:sp>
        <p:nvSpPr>
          <p:cNvPr id="199" name="Google Shape;199;p24"/>
          <p:cNvSpPr/>
          <p:nvPr/>
        </p:nvSpPr>
        <p:spPr>
          <a:xfrm>
            <a:off x="683657" y="778431"/>
            <a:ext cx="7776686" cy="1220867"/>
          </a:xfrm>
          <a:prstGeom prst="rect">
            <a:avLst/>
          </a:prstGeom>
          <a:noFill/>
          <a:ln>
            <a:noFill/>
          </a:ln>
        </p:spPr>
        <p:txBody>
          <a:bodyPr spcFirstLastPara="1" wrap="square" lIns="0" tIns="0" rIns="0" bIns="0" anchor="t" anchorCtr="0">
            <a:noAutofit/>
          </a:bodyPr>
          <a:lstStyle/>
          <a:p>
            <a:pPr marL="0" marR="0" lvl="0" indent="0" algn="l" rtl="0">
              <a:lnSpc>
                <a:spcPct val="126315"/>
              </a:lnSpc>
              <a:spcBef>
                <a:spcPts val="0"/>
              </a:spcBef>
              <a:spcAft>
                <a:spcPts val="0"/>
              </a:spcAft>
              <a:buClr>
                <a:srgbClr val="3B4540"/>
              </a:buClr>
              <a:buSzPts val="3800"/>
              <a:buFont typeface="Fraunces"/>
              <a:buNone/>
            </a:pPr>
            <a:r>
              <a:rPr lang="en-US" sz="3800" b="1" i="0" u="none" strike="noStrike" cap="none">
                <a:solidFill>
                  <a:srgbClr val="3B4540"/>
                </a:solidFill>
                <a:latin typeface="Fraunces"/>
                <a:ea typeface="Fraunces"/>
                <a:cs typeface="Fraunces"/>
                <a:sym typeface="Fraunces"/>
              </a:rPr>
              <a:t>Relevance AI: Unstructured Data Intelligence</a:t>
            </a:r>
            <a:endParaRPr sz="3800" b="0" i="0" u="none" strike="noStrike" cap="none"/>
          </a:p>
        </p:txBody>
      </p:sp>
      <p:sp>
        <p:nvSpPr>
          <p:cNvPr id="200" name="Google Shape;200;p24"/>
          <p:cNvSpPr/>
          <p:nvPr/>
        </p:nvSpPr>
        <p:spPr>
          <a:xfrm>
            <a:off x="683657" y="2292310"/>
            <a:ext cx="7776686" cy="937617"/>
          </a:xfrm>
          <a:prstGeom prst="rect">
            <a:avLst/>
          </a:prstGeom>
          <a:noFill/>
          <a:ln>
            <a:noFill/>
          </a:ln>
        </p:spPr>
        <p:txBody>
          <a:bodyPr spcFirstLastPara="1" wrap="square" lIns="0" tIns="0" rIns="0" bIns="0" anchor="t" anchorCtr="0">
            <a:noAutofit/>
          </a:bodyPr>
          <a:lstStyle/>
          <a:p>
            <a:pPr marL="0" marR="0" lvl="0" indent="0" algn="l" rtl="0">
              <a:lnSpc>
                <a:spcPct val="163333"/>
              </a:lnSpc>
              <a:spcBef>
                <a:spcPts val="0"/>
              </a:spcBef>
              <a:spcAft>
                <a:spcPts val="0"/>
              </a:spcAft>
              <a:buClr>
                <a:srgbClr val="405449"/>
              </a:buClr>
              <a:buSzPts val="1500"/>
              <a:buFont typeface="Nobile"/>
              <a:buNone/>
            </a:pPr>
            <a:r>
              <a:rPr lang="en-US" sz="1500" b="0" i="0" u="none" strike="noStrike" cap="none">
                <a:solidFill>
                  <a:srgbClr val="405449"/>
                </a:solidFill>
                <a:latin typeface="Nobile"/>
                <a:ea typeface="Nobile"/>
                <a:cs typeface="Nobile"/>
                <a:sym typeface="Nobile"/>
              </a:rPr>
              <a:t>Relevance AI specializes in extracting valuable insights from unstructured data, such as customer reviews, social media posts, and support tickets, transforming raw text into organized, actionable intelligence.</a:t>
            </a:r>
            <a:endParaRPr sz="1500" b="0" i="0" u="none" strike="noStrike" cap="none"/>
          </a:p>
        </p:txBody>
      </p:sp>
      <p:sp>
        <p:nvSpPr>
          <p:cNvPr id="201" name="Google Shape;201;p24"/>
          <p:cNvSpPr/>
          <p:nvPr/>
        </p:nvSpPr>
        <p:spPr>
          <a:xfrm>
            <a:off x="683657" y="3449598"/>
            <a:ext cx="7776686" cy="312539"/>
          </a:xfrm>
          <a:prstGeom prst="rect">
            <a:avLst/>
          </a:prstGeom>
          <a:noFill/>
          <a:ln>
            <a:noFill/>
          </a:ln>
        </p:spPr>
        <p:txBody>
          <a:bodyPr spcFirstLastPara="1" wrap="square" lIns="0" tIns="0" rIns="0" bIns="0" anchor="t" anchorCtr="0">
            <a:noAutofit/>
          </a:bodyPr>
          <a:lstStyle/>
          <a:p>
            <a:pPr marL="0" marR="0" lvl="0" indent="0" algn="l" rtl="0">
              <a:lnSpc>
                <a:spcPct val="163333"/>
              </a:lnSpc>
              <a:spcBef>
                <a:spcPts val="0"/>
              </a:spcBef>
              <a:spcAft>
                <a:spcPts val="0"/>
              </a:spcAft>
              <a:buClr>
                <a:srgbClr val="438951"/>
              </a:buClr>
              <a:buSzPts val="1500"/>
              <a:buFont typeface="Nobile"/>
              <a:buNone/>
            </a:pPr>
            <a:r>
              <a:rPr lang="en-US" sz="1500" b="0" i="0" u="sng" strike="noStrike" cap="none">
                <a:solidFill>
                  <a:schemeClr val="hlink"/>
                </a:solidFill>
                <a:latin typeface="Nobile"/>
                <a:ea typeface="Nobile"/>
                <a:cs typeface="Nobile"/>
                <a:sym typeface="Nobile"/>
                <a:hlinkClick r:id="rId4"/>
              </a:rPr>
              <a:t>https://relevanceai.com</a:t>
            </a:r>
            <a:endParaRPr sz="1500" b="0" i="0" u="none" strike="noStrike" cap="none"/>
          </a:p>
        </p:txBody>
      </p:sp>
      <p:sp>
        <p:nvSpPr>
          <p:cNvPr id="202" name="Google Shape;202;p24"/>
          <p:cNvSpPr/>
          <p:nvPr/>
        </p:nvSpPr>
        <p:spPr>
          <a:xfrm>
            <a:off x="683657" y="4177070"/>
            <a:ext cx="2441734" cy="305157"/>
          </a:xfrm>
          <a:prstGeom prst="rect">
            <a:avLst/>
          </a:prstGeom>
          <a:noFill/>
          <a:ln>
            <a:noFill/>
          </a:ln>
        </p:spPr>
        <p:txBody>
          <a:bodyPr spcFirstLastPara="1" wrap="square" lIns="0" tIns="0" rIns="0" bIns="0" anchor="t" anchorCtr="0">
            <a:noAutofit/>
          </a:bodyPr>
          <a:lstStyle/>
          <a:p>
            <a:pPr marL="0" marR="0" lvl="0" indent="0" algn="l" rtl="0">
              <a:lnSpc>
                <a:spcPct val="126315"/>
              </a:lnSpc>
              <a:spcBef>
                <a:spcPts val="0"/>
              </a:spcBef>
              <a:spcAft>
                <a:spcPts val="0"/>
              </a:spcAft>
              <a:buClr>
                <a:srgbClr val="3B4540"/>
              </a:buClr>
              <a:buSzPts val="1900"/>
              <a:buFont typeface="Fraunces"/>
              <a:buNone/>
            </a:pPr>
            <a:r>
              <a:rPr lang="en-US" sz="1900" b="1" i="0" u="none" strike="noStrike" cap="none">
                <a:solidFill>
                  <a:srgbClr val="3B4540"/>
                </a:solidFill>
                <a:latin typeface="Fraunces"/>
                <a:ea typeface="Fraunces"/>
                <a:cs typeface="Fraunces"/>
                <a:sym typeface="Fraunces"/>
              </a:rPr>
              <a:t>Steps to Use</a:t>
            </a:r>
            <a:endParaRPr sz="1900" b="0" i="0" u="none" strike="noStrike" cap="none"/>
          </a:p>
        </p:txBody>
      </p:sp>
      <p:sp>
        <p:nvSpPr>
          <p:cNvPr id="203" name="Google Shape;203;p24"/>
          <p:cNvSpPr/>
          <p:nvPr/>
        </p:nvSpPr>
        <p:spPr>
          <a:xfrm>
            <a:off x="683657" y="4677489"/>
            <a:ext cx="3650099" cy="625078"/>
          </a:xfrm>
          <a:prstGeom prst="rect">
            <a:avLst/>
          </a:prstGeom>
          <a:noFill/>
          <a:ln>
            <a:noFill/>
          </a:ln>
        </p:spPr>
        <p:txBody>
          <a:bodyPr spcFirstLastPara="1" wrap="square" lIns="0" tIns="0" rIns="0" bIns="0" anchor="t" anchorCtr="0">
            <a:noAutofit/>
          </a:bodyPr>
          <a:lstStyle/>
          <a:p>
            <a:pPr marL="342900" marR="0" lvl="0" indent="-342900" algn="l" rtl="0">
              <a:lnSpc>
                <a:spcPct val="163333"/>
              </a:lnSpc>
              <a:spcBef>
                <a:spcPts val="0"/>
              </a:spcBef>
              <a:spcAft>
                <a:spcPts val="0"/>
              </a:spcAft>
              <a:buClr>
                <a:srgbClr val="405449"/>
              </a:buClr>
              <a:buSzPts val="1500"/>
              <a:buFont typeface="Nobile"/>
              <a:buChar char="•"/>
            </a:pPr>
            <a:r>
              <a:rPr lang="en-US" sz="1500" b="0" i="0" u="none" strike="noStrike" cap="none">
                <a:solidFill>
                  <a:srgbClr val="405449"/>
                </a:solidFill>
                <a:latin typeface="Nobile"/>
                <a:ea typeface="Nobile"/>
                <a:cs typeface="Nobile"/>
                <a:sym typeface="Nobile"/>
              </a:rPr>
              <a:t>Upload diverse unstructured data sources.</a:t>
            </a:r>
            <a:endParaRPr sz="1500" b="0" i="0" u="none" strike="noStrike" cap="none"/>
          </a:p>
        </p:txBody>
      </p:sp>
      <p:sp>
        <p:nvSpPr>
          <p:cNvPr id="204" name="Google Shape;204;p24"/>
          <p:cNvSpPr/>
          <p:nvPr/>
        </p:nvSpPr>
        <p:spPr>
          <a:xfrm>
            <a:off x="683657" y="5370909"/>
            <a:ext cx="3650099" cy="625078"/>
          </a:xfrm>
          <a:prstGeom prst="rect">
            <a:avLst/>
          </a:prstGeom>
          <a:noFill/>
          <a:ln>
            <a:noFill/>
          </a:ln>
        </p:spPr>
        <p:txBody>
          <a:bodyPr spcFirstLastPara="1" wrap="square" lIns="0" tIns="0" rIns="0" bIns="0" anchor="t" anchorCtr="0">
            <a:noAutofit/>
          </a:bodyPr>
          <a:lstStyle/>
          <a:p>
            <a:pPr marL="342900" marR="0" lvl="0" indent="-342900" algn="l" rtl="0">
              <a:lnSpc>
                <a:spcPct val="163333"/>
              </a:lnSpc>
              <a:spcBef>
                <a:spcPts val="0"/>
              </a:spcBef>
              <a:spcAft>
                <a:spcPts val="0"/>
              </a:spcAft>
              <a:buClr>
                <a:srgbClr val="405449"/>
              </a:buClr>
              <a:buSzPts val="1500"/>
              <a:buFont typeface="Nobile"/>
              <a:buChar char="•"/>
            </a:pPr>
            <a:r>
              <a:rPr lang="en-US" sz="1500" b="0" i="0" u="none" strike="noStrike" cap="none">
                <a:solidFill>
                  <a:srgbClr val="405449"/>
                </a:solidFill>
                <a:latin typeface="Nobile"/>
                <a:ea typeface="Nobile"/>
                <a:cs typeface="Nobile"/>
                <a:sym typeface="Nobile"/>
              </a:rPr>
              <a:t>AI processes and clusters similar topics.</a:t>
            </a:r>
            <a:endParaRPr sz="1500" b="0" i="0" u="none" strike="noStrike" cap="none"/>
          </a:p>
        </p:txBody>
      </p:sp>
      <p:sp>
        <p:nvSpPr>
          <p:cNvPr id="205" name="Google Shape;205;p24"/>
          <p:cNvSpPr/>
          <p:nvPr/>
        </p:nvSpPr>
        <p:spPr>
          <a:xfrm>
            <a:off x="683657" y="6064329"/>
            <a:ext cx="3650099" cy="625078"/>
          </a:xfrm>
          <a:prstGeom prst="rect">
            <a:avLst/>
          </a:prstGeom>
          <a:noFill/>
          <a:ln>
            <a:noFill/>
          </a:ln>
        </p:spPr>
        <p:txBody>
          <a:bodyPr spcFirstLastPara="1" wrap="square" lIns="0" tIns="0" rIns="0" bIns="0" anchor="t" anchorCtr="0">
            <a:noAutofit/>
          </a:bodyPr>
          <a:lstStyle/>
          <a:p>
            <a:pPr marL="342900" marR="0" lvl="0" indent="-342900" algn="l" rtl="0">
              <a:lnSpc>
                <a:spcPct val="163333"/>
              </a:lnSpc>
              <a:spcBef>
                <a:spcPts val="0"/>
              </a:spcBef>
              <a:spcAft>
                <a:spcPts val="0"/>
              </a:spcAft>
              <a:buClr>
                <a:srgbClr val="405449"/>
              </a:buClr>
              <a:buSzPts val="1500"/>
              <a:buFont typeface="Nobile"/>
              <a:buChar char="•"/>
            </a:pPr>
            <a:r>
              <a:rPr lang="en-US" sz="1500" b="0" i="0" u="none" strike="noStrike" cap="none">
                <a:solidFill>
                  <a:srgbClr val="405449"/>
                </a:solidFill>
                <a:latin typeface="Nobile"/>
                <a:ea typeface="Nobile"/>
                <a:cs typeface="Nobile"/>
                <a:sym typeface="Nobile"/>
              </a:rPr>
              <a:t>Identify trends, sentiment, and key entities.</a:t>
            </a:r>
            <a:endParaRPr sz="1500" b="0" i="0" u="none" strike="noStrike" cap="none"/>
          </a:p>
        </p:txBody>
      </p:sp>
      <p:sp>
        <p:nvSpPr>
          <p:cNvPr id="206" name="Google Shape;206;p24"/>
          <p:cNvSpPr/>
          <p:nvPr/>
        </p:nvSpPr>
        <p:spPr>
          <a:xfrm>
            <a:off x="683657" y="6757749"/>
            <a:ext cx="3650099" cy="625078"/>
          </a:xfrm>
          <a:prstGeom prst="rect">
            <a:avLst/>
          </a:prstGeom>
          <a:noFill/>
          <a:ln>
            <a:noFill/>
          </a:ln>
        </p:spPr>
        <p:txBody>
          <a:bodyPr spcFirstLastPara="1" wrap="square" lIns="0" tIns="0" rIns="0" bIns="0" anchor="t" anchorCtr="0">
            <a:noAutofit/>
          </a:bodyPr>
          <a:lstStyle/>
          <a:p>
            <a:pPr marL="342900" marR="0" lvl="0" indent="-342900" algn="l" rtl="0">
              <a:lnSpc>
                <a:spcPct val="163333"/>
              </a:lnSpc>
              <a:spcBef>
                <a:spcPts val="0"/>
              </a:spcBef>
              <a:spcAft>
                <a:spcPts val="0"/>
              </a:spcAft>
              <a:buClr>
                <a:srgbClr val="405449"/>
              </a:buClr>
              <a:buSzPts val="1500"/>
              <a:buFont typeface="Nobile"/>
              <a:buChar char="•"/>
            </a:pPr>
            <a:r>
              <a:rPr lang="en-US" sz="1500" b="0" i="0" u="none" strike="noStrike" cap="none">
                <a:solidFill>
                  <a:srgbClr val="405449"/>
                </a:solidFill>
                <a:latin typeface="Nobile"/>
                <a:ea typeface="Nobile"/>
                <a:cs typeface="Nobile"/>
                <a:sym typeface="Nobile"/>
              </a:rPr>
              <a:t>Monitor changes over time and inform strategy.</a:t>
            </a:r>
            <a:endParaRPr sz="1500" b="0" i="0" u="none" strike="noStrike" cap="none"/>
          </a:p>
        </p:txBody>
      </p:sp>
      <p:sp>
        <p:nvSpPr>
          <p:cNvPr id="207" name="Google Shape;207;p24"/>
          <p:cNvSpPr/>
          <p:nvPr/>
        </p:nvSpPr>
        <p:spPr>
          <a:xfrm>
            <a:off x="4817864" y="4177070"/>
            <a:ext cx="2441734" cy="305157"/>
          </a:xfrm>
          <a:prstGeom prst="rect">
            <a:avLst/>
          </a:prstGeom>
          <a:noFill/>
          <a:ln>
            <a:noFill/>
          </a:ln>
        </p:spPr>
        <p:txBody>
          <a:bodyPr spcFirstLastPara="1" wrap="square" lIns="0" tIns="0" rIns="0" bIns="0" anchor="t" anchorCtr="0">
            <a:noAutofit/>
          </a:bodyPr>
          <a:lstStyle/>
          <a:p>
            <a:pPr marL="0" marR="0" lvl="0" indent="0" algn="l" rtl="0">
              <a:lnSpc>
                <a:spcPct val="126315"/>
              </a:lnSpc>
              <a:spcBef>
                <a:spcPts val="0"/>
              </a:spcBef>
              <a:spcAft>
                <a:spcPts val="0"/>
              </a:spcAft>
              <a:buClr>
                <a:srgbClr val="3B4540"/>
              </a:buClr>
              <a:buSzPts val="1900"/>
              <a:buFont typeface="Fraunces"/>
              <a:buNone/>
            </a:pPr>
            <a:r>
              <a:rPr lang="en-US" sz="1900" b="1" i="0" u="none" strike="noStrike" cap="none">
                <a:solidFill>
                  <a:srgbClr val="3B4540"/>
                </a:solidFill>
                <a:latin typeface="Fraunces"/>
                <a:ea typeface="Fraunces"/>
                <a:cs typeface="Fraunces"/>
                <a:sym typeface="Fraunces"/>
              </a:rPr>
              <a:t>Practical Example</a:t>
            </a:r>
            <a:endParaRPr sz="1900" b="0" i="0" u="none" strike="noStrike" cap="none"/>
          </a:p>
        </p:txBody>
      </p:sp>
      <p:sp>
        <p:nvSpPr>
          <p:cNvPr id="208" name="Google Shape;208;p24"/>
          <p:cNvSpPr/>
          <p:nvPr/>
        </p:nvSpPr>
        <p:spPr>
          <a:xfrm>
            <a:off x="5110877" y="4701897"/>
            <a:ext cx="3357086" cy="2187773"/>
          </a:xfrm>
          <a:prstGeom prst="rect">
            <a:avLst/>
          </a:prstGeom>
          <a:noFill/>
          <a:ln>
            <a:noFill/>
          </a:ln>
        </p:spPr>
        <p:txBody>
          <a:bodyPr spcFirstLastPara="1" wrap="square" lIns="0" tIns="0" rIns="0" bIns="0" anchor="t" anchorCtr="0">
            <a:noAutofit/>
          </a:bodyPr>
          <a:lstStyle/>
          <a:p>
            <a:pPr marL="0" marR="0" lvl="0" indent="0" algn="l" rtl="0">
              <a:lnSpc>
                <a:spcPct val="163333"/>
              </a:lnSpc>
              <a:spcBef>
                <a:spcPts val="0"/>
              </a:spcBef>
              <a:spcAft>
                <a:spcPts val="0"/>
              </a:spcAft>
              <a:buClr>
                <a:srgbClr val="405449"/>
              </a:buClr>
              <a:buSzPts val="1500"/>
              <a:buFont typeface="Nobile"/>
              <a:buNone/>
            </a:pPr>
            <a:r>
              <a:rPr lang="en-US" sz="1500" b="0" i="0" u="none" strike="noStrike" cap="none">
                <a:solidFill>
                  <a:srgbClr val="405449"/>
                </a:solidFill>
                <a:latin typeface="Nobile"/>
                <a:ea typeface="Nobile"/>
                <a:cs typeface="Nobile"/>
                <a:sym typeface="Nobile"/>
              </a:rPr>
              <a:t>A product development team uses Relevance AI to analyze thousands of online product reviews. The AI identifies emerging feature requests and common pain points, guiding the next iteration of their product roadmap.</a:t>
            </a:r>
            <a:endParaRPr sz="1500" b="0" i="0" u="none" strike="noStrike" cap="none"/>
          </a:p>
        </p:txBody>
      </p:sp>
      <p:sp>
        <p:nvSpPr>
          <p:cNvPr id="209" name="Google Shape;209;p24"/>
          <p:cNvSpPr/>
          <p:nvPr/>
        </p:nvSpPr>
        <p:spPr>
          <a:xfrm>
            <a:off x="4817864" y="4701897"/>
            <a:ext cx="22860" cy="2187773"/>
          </a:xfrm>
          <a:prstGeom prst="rect">
            <a:avLst/>
          </a:prstGeom>
          <a:solidFill>
            <a:srgbClr val="4389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pic>
        <p:nvPicPr>
          <p:cNvPr id="215" name="Google Shape;215;p25" descr="preencoded.png"/>
          <p:cNvPicPr preferRelativeResize="0"/>
          <p:nvPr/>
        </p:nvPicPr>
        <p:blipFill rotWithShape="1">
          <a:blip r:embed="rId3">
            <a:alphaModFix/>
          </a:blip>
          <a:srcRect/>
          <a:stretch/>
        </p:blipFill>
        <p:spPr>
          <a:xfrm>
            <a:off x="9144000" y="0"/>
            <a:ext cx="5486400" cy="8229600"/>
          </a:xfrm>
          <a:prstGeom prst="rect">
            <a:avLst/>
          </a:prstGeom>
          <a:noFill/>
          <a:ln>
            <a:noFill/>
          </a:ln>
        </p:spPr>
      </p:pic>
      <p:sp>
        <p:nvSpPr>
          <p:cNvPr id="216" name="Google Shape;216;p25"/>
          <p:cNvSpPr/>
          <p:nvPr/>
        </p:nvSpPr>
        <p:spPr>
          <a:xfrm>
            <a:off x="793790" y="1583055"/>
            <a:ext cx="7556421" cy="1417558"/>
          </a:xfrm>
          <a:prstGeom prst="rect">
            <a:avLst/>
          </a:prstGeom>
          <a:noFill/>
          <a:ln>
            <a:noFill/>
          </a:ln>
        </p:spPr>
        <p:txBody>
          <a:bodyPr spcFirstLastPara="1" wrap="square" lIns="0" tIns="0" rIns="0" bIns="0" anchor="t" anchorCtr="0">
            <a:noAutofit/>
          </a:bodyPr>
          <a:lstStyle/>
          <a:p>
            <a:pPr marL="0" marR="0" lvl="0" indent="0" algn="l" rtl="0">
              <a:lnSpc>
                <a:spcPct val="124719"/>
              </a:lnSpc>
              <a:spcBef>
                <a:spcPts val="0"/>
              </a:spcBef>
              <a:spcAft>
                <a:spcPts val="0"/>
              </a:spcAft>
              <a:buClr>
                <a:srgbClr val="3B4540"/>
              </a:buClr>
              <a:buSzPts val="4450"/>
              <a:buFont typeface="Fraunces"/>
              <a:buNone/>
            </a:pPr>
            <a:r>
              <a:rPr lang="en-US" sz="4450" b="1" i="0" u="none" strike="noStrike" cap="none">
                <a:solidFill>
                  <a:srgbClr val="3B4540"/>
                </a:solidFill>
                <a:latin typeface="Fraunces"/>
                <a:ea typeface="Fraunces"/>
                <a:cs typeface="Fraunces"/>
                <a:sym typeface="Fraunces"/>
              </a:rPr>
              <a:t>Albus AI: Content Generation</a:t>
            </a:r>
            <a:endParaRPr sz="4450" b="0" i="0" u="none" strike="noStrike" cap="none"/>
          </a:p>
        </p:txBody>
      </p:sp>
      <p:sp>
        <p:nvSpPr>
          <p:cNvPr id="217" name="Google Shape;217;p25"/>
          <p:cNvSpPr/>
          <p:nvPr/>
        </p:nvSpPr>
        <p:spPr>
          <a:xfrm>
            <a:off x="793790" y="3340775"/>
            <a:ext cx="7556421" cy="1088708"/>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405449"/>
              </a:buClr>
              <a:buSzPts val="1750"/>
              <a:buFont typeface="Nobile"/>
              <a:buNone/>
            </a:pPr>
            <a:r>
              <a:rPr lang="en-US" sz="1750" b="0" i="0" u="none" strike="noStrike" cap="none">
                <a:solidFill>
                  <a:srgbClr val="405449"/>
                </a:solidFill>
                <a:latin typeface="Nobile"/>
                <a:ea typeface="Nobile"/>
                <a:cs typeface="Nobile"/>
                <a:sym typeface="Nobile"/>
              </a:rPr>
              <a:t>An AI-powered platform specializing in creating high-quality, SEO-optimized articles, blog posts, and marketing copy at scale, tailored to specific brand voices.</a:t>
            </a:r>
            <a:endParaRPr sz="1750" b="0" i="0" u="none" strike="noStrike" cap="none"/>
          </a:p>
        </p:txBody>
      </p:sp>
      <p:sp>
        <p:nvSpPr>
          <p:cNvPr id="218" name="Google Shape;218;p25"/>
          <p:cNvSpPr/>
          <p:nvPr/>
        </p:nvSpPr>
        <p:spPr>
          <a:xfrm>
            <a:off x="1133951" y="4939784"/>
            <a:ext cx="7216259" cy="1451610"/>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405449"/>
              </a:buClr>
              <a:buSzPts val="1750"/>
              <a:buFont typeface="Nobile"/>
              <a:buNone/>
            </a:pPr>
            <a:r>
              <a:rPr lang="en-US" sz="1750" b="0" i="0" u="none" strike="noStrike" cap="none">
                <a:solidFill>
                  <a:srgbClr val="405449"/>
                </a:solidFill>
                <a:latin typeface="Nobile"/>
                <a:ea typeface="Nobile"/>
                <a:cs typeface="Nobile"/>
                <a:sym typeface="Nobile"/>
              </a:rPr>
              <a:t>A marketing agency uses Albus AI to generate 50 unique blog posts per month for diverse clients, drastically reducing content creation time and cost while consistently improving organic search rankings.</a:t>
            </a:r>
            <a:endParaRPr sz="1750" b="0" i="0" u="none" strike="noStrike" cap="none"/>
          </a:p>
        </p:txBody>
      </p:sp>
      <p:sp>
        <p:nvSpPr>
          <p:cNvPr id="219" name="Google Shape;219;p25"/>
          <p:cNvSpPr/>
          <p:nvPr/>
        </p:nvSpPr>
        <p:spPr>
          <a:xfrm>
            <a:off x="793790" y="4684633"/>
            <a:ext cx="30480" cy="1961912"/>
          </a:xfrm>
          <a:prstGeom prst="rect">
            <a:avLst/>
          </a:prstGeom>
          <a:solidFill>
            <a:srgbClr val="4389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pic>
        <p:nvPicPr>
          <p:cNvPr id="225" name="Google Shape;225;p26" descr="preencoded.png"/>
          <p:cNvPicPr preferRelativeResize="0"/>
          <p:nvPr/>
        </p:nvPicPr>
        <p:blipFill rotWithShape="1">
          <a:blip r:embed="rId3">
            <a:alphaModFix/>
          </a:blip>
          <a:srcRect/>
          <a:stretch/>
        </p:blipFill>
        <p:spPr>
          <a:xfrm>
            <a:off x="0" y="0"/>
            <a:ext cx="5486400" cy="8229600"/>
          </a:xfrm>
          <a:prstGeom prst="rect">
            <a:avLst/>
          </a:prstGeom>
          <a:noFill/>
          <a:ln>
            <a:noFill/>
          </a:ln>
        </p:spPr>
      </p:pic>
      <p:sp>
        <p:nvSpPr>
          <p:cNvPr id="226" name="Google Shape;226;p26"/>
          <p:cNvSpPr/>
          <p:nvPr/>
        </p:nvSpPr>
        <p:spPr>
          <a:xfrm>
            <a:off x="6236494" y="746046"/>
            <a:ext cx="7643813" cy="1339453"/>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3B4540"/>
              </a:buClr>
              <a:buSzPts val="4200"/>
              <a:buFont typeface="Fraunces"/>
              <a:buNone/>
            </a:pPr>
            <a:r>
              <a:rPr lang="en-US" sz="4200" b="1" i="0" u="none" strike="noStrike" cap="none">
                <a:solidFill>
                  <a:srgbClr val="3B4540"/>
                </a:solidFill>
                <a:latin typeface="Fraunces"/>
                <a:ea typeface="Fraunces"/>
                <a:cs typeface="Fraunces"/>
                <a:sym typeface="Fraunces"/>
              </a:rPr>
              <a:t>WhiteRabbitNeo: Strategic Foresight</a:t>
            </a:r>
            <a:endParaRPr sz="4200" b="0" i="0" u="none" strike="noStrike" cap="none"/>
          </a:p>
        </p:txBody>
      </p:sp>
      <p:sp>
        <p:nvSpPr>
          <p:cNvPr id="227" name="Google Shape;227;p26"/>
          <p:cNvSpPr/>
          <p:nvPr/>
        </p:nvSpPr>
        <p:spPr>
          <a:xfrm>
            <a:off x="6236494" y="2406968"/>
            <a:ext cx="7643813" cy="1028700"/>
          </a:xfrm>
          <a:prstGeom prst="rect">
            <a:avLst/>
          </a:prstGeom>
          <a:noFill/>
          <a:ln>
            <a:noFill/>
          </a:ln>
        </p:spPr>
        <p:txBody>
          <a:bodyPr spcFirstLastPara="1" wrap="square" lIns="0" tIns="0" rIns="0" bIns="0" anchor="t" anchorCtr="0">
            <a:noAutofit/>
          </a:bodyPr>
          <a:lstStyle/>
          <a:p>
            <a:pPr marL="0" marR="0" lvl="0" indent="0" algn="l" rtl="0">
              <a:lnSpc>
                <a:spcPct val="163636"/>
              </a:lnSpc>
              <a:spcBef>
                <a:spcPts val="0"/>
              </a:spcBef>
              <a:spcAft>
                <a:spcPts val="0"/>
              </a:spcAft>
              <a:buClr>
                <a:srgbClr val="405449"/>
              </a:buClr>
              <a:buSzPts val="1650"/>
              <a:buFont typeface="Nobile"/>
              <a:buNone/>
            </a:pPr>
            <a:r>
              <a:rPr lang="en-US" sz="1650" b="0" i="0" u="none" strike="noStrike" cap="none">
                <a:solidFill>
                  <a:srgbClr val="405449"/>
                </a:solidFill>
                <a:latin typeface="Nobile"/>
                <a:ea typeface="Nobile"/>
                <a:cs typeface="Nobile"/>
                <a:sym typeface="Nobile"/>
              </a:rPr>
              <a:t>An advanced AI designed for strategic market analysis and predictive modeling, identifying emerging trends, potential disruptions, and optimal investment opportunities.</a:t>
            </a:r>
            <a:endParaRPr sz="1650" b="0" i="0" u="none" strike="noStrike" cap="none"/>
          </a:p>
        </p:txBody>
      </p:sp>
      <p:sp>
        <p:nvSpPr>
          <p:cNvPr id="228" name="Google Shape;228;p26"/>
          <p:cNvSpPr/>
          <p:nvPr/>
        </p:nvSpPr>
        <p:spPr>
          <a:xfrm>
            <a:off x="6236494" y="3891082"/>
            <a:ext cx="2679025" cy="334804"/>
          </a:xfrm>
          <a:prstGeom prst="rect">
            <a:avLst/>
          </a:prstGeom>
          <a:noFill/>
          <a:ln>
            <a:noFill/>
          </a:ln>
        </p:spPr>
        <p:txBody>
          <a:bodyPr spcFirstLastPara="1" wrap="square" lIns="0" tIns="0" rIns="0" bIns="0" anchor="t" anchorCtr="0">
            <a:noAutofit/>
          </a:bodyPr>
          <a:lstStyle/>
          <a:p>
            <a:pPr marL="0" marR="0" lvl="0" indent="0" algn="l" rtl="0">
              <a:lnSpc>
                <a:spcPct val="123809"/>
              </a:lnSpc>
              <a:spcBef>
                <a:spcPts val="0"/>
              </a:spcBef>
              <a:spcAft>
                <a:spcPts val="0"/>
              </a:spcAft>
              <a:buClr>
                <a:srgbClr val="3B4540"/>
              </a:buClr>
              <a:buSzPts val="2100"/>
              <a:buFont typeface="Fraunces"/>
              <a:buNone/>
            </a:pPr>
            <a:r>
              <a:rPr lang="en-US" sz="2100" b="1" i="0" u="none" strike="noStrike" cap="none">
                <a:solidFill>
                  <a:srgbClr val="3B4540"/>
                </a:solidFill>
                <a:latin typeface="Fraunces"/>
                <a:ea typeface="Fraunces"/>
                <a:cs typeface="Fraunces"/>
                <a:sym typeface="Fraunces"/>
              </a:rPr>
              <a:t>Steps to Use</a:t>
            </a:r>
            <a:endParaRPr sz="2100" b="0" i="0" u="none" strike="noStrike" cap="none"/>
          </a:p>
        </p:txBody>
      </p:sp>
      <p:sp>
        <p:nvSpPr>
          <p:cNvPr id="229" name="Google Shape;229;p26"/>
          <p:cNvSpPr/>
          <p:nvPr/>
        </p:nvSpPr>
        <p:spPr>
          <a:xfrm>
            <a:off x="6236494" y="4440198"/>
            <a:ext cx="3560445" cy="685800"/>
          </a:xfrm>
          <a:prstGeom prst="rect">
            <a:avLst/>
          </a:prstGeom>
          <a:noFill/>
          <a:ln>
            <a:noFill/>
          </a:ln>
        </p:spPr>
        <p:txBody>
          <a:bodyPr spcFirstLastPara="1" wrap="square" lIns="0" tIns="0" rIns="0" bIns="0" anchor="t" anchorCtr="0">
            <a:noAutofit/>
          </a:bodyPr>
          <a:lstStyle/>
          <a:p>
            <a:pPr marL="342900" marR="0" lvl="0" indent="-342900" algn="l" rtl="0">
              <a:lnSpc>
                <a:spcPct val="163636"/>
              </a:lnSpc>
              <a:spcBef>
                <a:spcPts val="0"/>
              </a:spcBef>
              <a:spcAft>
                <a:spcPts val="0"/>
              </a:spcAft>
              <a:buClr>
                <a:srgbClr val="405449"/>
              </a:buClr>
              <a:buSzPts val="1650"/>
              <a:buFont typeface="Nobile"/>
              <a:buChar char="•"/>
            </a:pPr>
            <a:r>
              <a:rPr lang="en-US" sz="1650" b="0" i="0" u="none" strike="noStrike" cap="none">
                <a:solidFill>
                  <a:srgbClr val="405449"/>
                </a:solidFill>
                <a:latin typeface="Nobile"/>
                <a:ea typeface="Nobile"/>
                <a:cs typeface="Nobile"/>
                <a:sym typeface="Nobile"/>
              </a:rPr>
              <a:t>Analyze market data and competitive landscapes</a:t>
            </a:r>
            <a:endParaRPr sz="1650" b="0" i="0" u="none" strike="noStrike" cap="none"/>
          </a:p>
        </p:txBody>
      </p:sp>
      <p:sp>
        <p:nvSpPr>
          <p:cNvPr id="230" name="Google Shape;230;p26"/>
          <p:cNvSpPr/>
          <p:nvPr/>
        </p:nvSpPr>
        <p:spPr>
          <a:xfrm>
            <a:off x="6236494" y="5201007"/>
            <a:ext cx="3560445" cy="685800"/>
          </a:xfrm>
          <a:prstGeom prst="rect">
            <a:avLst/>
          </a:prstGeom>
          <a:noFill/>
          <a:ln>
            <a:noFill/>
          </a:ln>
        </p:spPr>
        <p:txBody>
          <a:bodyPr spcFirstLastPara="1" wrap="square" lIns="0" tIns="0" rIns="0" bIns="0" anchor="t" anchorCtr="0">
            <a:noAutofit/>
          </a:bodyPr>
          <a:lstStyle/>
          <a:p>
            <a:pPr marL="342900" marR="0" lvl="0" indent="-342900" algn="l" rtl="0">
              <a:lnSpc>
                <a:spcPct val="163636"/>
              </a:lnSpc>
              <a:spcBef>
                <a:spcPts val="0"/>
              </a:spcBef>
              <a:spcAft>
                <a:spcPts val="0"/>
              </a:spcAft>
              <a:buClr>
                <a:srgbClr val="405449"/>
              </a:buClr>
              <a:buSzPts val="1650"/>
              <a:buFont typeface="Nobile"/>
              <a:buChar char="•"/>
            </a:pPr>
            <a:r>
              <a:rPr lang="en-US" sz="1650" b="0" i="0" u="none" strike="noStrike" cap="none">
                <a:solidFill>
                  <a:srgbClr val="405449"/>
                </a:solidFill>
                <a:latin typeface="Nobile"/>
                <a:ea typeface="Nobile"/>
                <a:cs typeface="Nobile"/>
                <a:sym typeface="Nobile"/>
              </a:rPr>
              <a:t>Identify emerging trends and disruptions</a:t>
            </a:r>
            <a:endParaRPr sz="1650" b="0" i="0" u="none" strike="noStrike" cap="none"/>
          </a:p>
        </p:txBody>
      </p:sp>
      <p:sp>
        <p:nvSpPr>
          <p:cNvPr id="231" name="Google Shape;231;p26"/>
          <p:cNvSpPr/>
          <p:nvPr/>
        </p:nvSpPr>
        <p:spPr>
          <a:xfrm>
            <a:off x="6236494" y="5961817"/>
            <a:ext cx="3560445" cy="685800"/>
          </a:xfrm>
          <a:prstGeom prst="rect">
            <a:avLst/>
          </a:prstGeom>
          <a:noFill/>
          <a:ln>
            <a:noFill/>
          </a:ln>
        </p:spPr>
        <p:txBody>
          <a:bodyPr spcFirstLastPara="1" wrap="square" lIns="0" tIns="0" rIns="0" bIns="0" anchor="t" anchorCtr="0">
            <a:noAutofit/>
          </a:bodyPr>
          <a:lstStyle/>
          <a:p>
            <a:pPr marL="342900" marR="0" lvl="0" indent="-342900" algn="l" rtl="0">
              <a:lnSpc>
                <a:spcPct val="163636"/>
              </a:lnSpc>
              <a:spcBef>
                <a:spcPts val="0"/>
              </a:spcBef>
              <a:spcAft>
                <a:spcPts val="0"/>
              </a:spcAft>
              <a:buClr>
                <a:srgbClr val="405449"/>
              </a:buClr>
              <a:buSzPts val="1650"/>
              <a:buFont typeface="Nobile"/>
              <a:buChar char="•"/>
            </a:pPr>
            <a:r>
              <a:rPr lang="en-US" sz="1650" b="0" i="0" u="none" strike="noStrike" cap="none">
                <a:solidFill>
                  <a:srgbClr val="405449"/>
                </a:solidFill>
                <a:latin typeface="Nobile"/>
                <a:ea typeface="Nobile"/>
                <a:cs typeface="Nobile"/>
                <a:sym typeface="Nobile"/>
              </a:rPr>
              <a:t>Generate predictive models for future scenarios</a:t>
            </a:r>
            <a:endParaRPr sz="1650" b="0" i="0" u="none" strike="noStrike" cap="none"/>
          </a:p>
        </p:txBody>
      </p:sp>
      <p:sp>
        <p:nvSpPr>
          <p:cNvPr id="232" name="Google Shape;232;p26"/>
          <p:cNvSpPr/>
          <p:nvPr/>
        </p:nvSpPr>
        <p:spPr>
          <a:xfrm>
            <a:off x="6236494" y="6722626"/>
            <a:ext cx="3560445" cy="685800"/>
          </a:xfrm>
          <a:prstGeom prst="rect">
            <a:avLst/>
          </a:prstGeom>
          <a:noFill/>
          <a:ln>
            <a:noFill/>
          </a:ln>
        </p:spPr>
        <p:txBody>
          <a:bodyPr spcFirstLastPara="1" wrap="square" lIns="0" tIns="0" rIns="0" bIns="0" anchor="t" anchorCtr="0">
            <a:noAutofit/>
          </a:bodyPr>
          <a:lstStyle/>
          <a:p>
            <a:pPr marL="342900" marR="0" lvl="0" indent="-342900" algn="l" rtl="0">
              <a:lnSpc>
                <a:spcPct val="163636"/>
              </a:lnSpc>
              <a:spcBef>
                <a:spcPts val="0"/>
              </a:spcBef>
              <a:spcAft>
                <a:spcPts val="0"/>
              </a:spcAft>
              <a:buClr>
                <a:srgbClr val="405449"/>
              </a:buClr>
              <a:buSzPts val="1650"/>
              <a:buFont typeface="Nobile"/>
              <a:buChar char="•"/>
            </a:pPr>
            <a:r>
              <a:rPr lang="en-US" sz="1650" b="0" i="0" u="none" strike="noStrike" cap="none">
                <a:solidFill>
                  <a:srgbClr val="405449"/>
                </a:solidFill>
                <a:latin typeface="Nobile"/>
                <a:ea typeface="Nobile"/>
                <a:cs typeface="Nobile"/>
                <a:sym typeface="Nobile"/>
              </a:rPr>
              <a:t>Guide strategic investment and business decisions</a:t>
            </a:r>
            <a:endParaRPr sz="1650" b="0" i="0" u="none" strike="noStrike" cap="none"/>
          </a:p>
        </p:txBody>
      </p:sp>
      <p:sp>
        <p:nvSpPr>
          <p:cNvPr id="233" name="Google Shape;233;p26"/>
          <p:cNvSpPr/>
          <p:nvPr/>
        </p:nvSpPr>
        <p:spPr>
          <a:xfrm>
            <a:off x="10327481" y="3891082"/>
            <a:ext cx="2679025" cy="334804"/>
          </a:xfrm>
          <a:prstGeom prst="rect">
            <a:avLst/>
          </a:prstGeom>
          <a:noFill/>
          <a:ln>
            <a:noFill/>
          </a:ln>
        </p:spPr>
        <p:txBody>
          <a:bodyPr spcFirstLastPara="1" wrap="square" lIns="0" tIns="0" rIns="0" bIns="0" anchor="t" anchorCtr="0">
            <a:noAutofit/>
          </a:bodyPr>
          <a:lstStyle/>
          <a:p>
            <a:pPr marL="0" marR="0" lvl="0" indent="0" algn="l" rtl="0">
              <a:lnSpc>
                <a:spcPct val="123809"/>
              </a:lnSpc>
              <a:spcBef>
                <a:spcPts val="0"/>
              </a:spcBef>
              <a:spcAft>
                <a:spcPts val="0"/>
              </a:spcAft>
              <a:buClr>
                <a:srgbClr val="3B4540"/>
              </a:buClr>
              <a:buSzPts val="2100"/>
              <a:buFont typeface="Fraunces"/>
              <a:buNone/>
            </a:pPr>
            <a:r>
              <a:rPr lang="en-US" sz="2100" b="1" i="0" u="none" strike="noStrike" cap="none">
                <a:solidFill>
                  <a:srgbClr val="3B4540"/>
                </a:solidFill>
                <a:latin typeface="Fraunces"/>
                <a:ea typeface="Fraunces"/>
                <a:cs typeface="Fraunces"/>
                <a:sym typeface="Fraunces"/>
              </a:rPr>
              <a:t>Practical Example</a:t>
            </a:r>
            <a:endParaRPr sz="2100" b="0" i="0" u="none" strike="noStrike" cap="none"/>
          </a:p>
        </p:txBody>
      </p:sp>
      <p:sp>
        <p:nvSpPr>
          <p:cNvPr id="234" name="Google Shape;234;p26"/>
          <p:cNvSpPr/>
          <p:nvPr/>
        </p:nvSpPr>
        <p:spPr>
          <a:xfrm>
            <a:off x="10648950" y="4466987"/>
            <a:ext cx="3238976" cy="2743200"/>
          </a:xfrm>
          <a:prstGeom prst="rect">
            <a:avLst/>
          </a:prstGeom>
          <a:noFill/>
          <a:ln>
            <a:noFill/>
          </a:ln>
        </p:spPr>
        <p:txBody>
          <a:bodyPr spcFirstLastPara="1" wrap="square" lIns="0" tIns="0" rIns="0" bIns="0" anchor="t" anchorCtr="0">
            <a:noAutofit/>
          </a:bodyPr>
          <a:lstStyle/>
          <a:p>
            <a:pPr marL="0" marR="0" lvl="0" indent="0" algn="l" rtl="0">
              <a:lnSpc>
                <a:spcPct val="163636"/>
              </a:lnSpc>
              <a:spcBef>
                <a:spcPts val="0"/>
              </a:spcBef>
              <a:spcAft>
                <a:spcPts val="0"/>
              </a:spcAft>
              <a:buClr>
                <a:srgbClr val="405449"/>
              </a:buClr>
              <a:buSzPts val="1650"/>
              <a:buFont typeface="Nobile"/>
              <a:buNone/>
            </a:pPr>
            <a:r>
              <a:rPr lang="en-US" sz="1650" b="0" i="0" u="none" strike="noStrike" cap="none">
                <a:solidFill>
                  <a:srgbClr val="405449"/>
                </a:solidFill>
                <a:latin typeface="Nobile"/>
                <a:ea typeface="Nobile"/>
                <a:cs typeface="Nobile"/>
                <a:sym typeface="Nobile"/>
              </a:rPr>
              <a:t>A venture capital firm leverages WhiteRabbitNeo to analyze vast datasets, forecasting the next big technological shift and guiding their investment decisions in early-stage startups with high growth potential.</a:t>
            </a:r>
            <a:endParaRPr sz="1650" b="0" i="0" u="none" strike="noStrike" cap="none"/>
          </a:p>
        </p:txBody>
      </p:sp>
      <p:sp>
        <p:nvSpPr>
          <p:cNvPr id="235" name="Google Shape;235;p26"/>
          <p:cNvSpPr/>
          <p:nvPr/>
        </p:nvSpPr>
        <p:spPr>
          <a:xfrm>
            <a:off x="10327481" y="4466987"/>
            <a:ext cx="30480" cy="2743200"/>
          </a:xfrm>
          <a:prstGeom prst="rect">
            <a:avLst/>
          </a:prstGeom>
          <a:solidFill>
            <a:srgbClr val="4389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59" name="Google Shape;59;p16"/>
          <p:cNvSpPr/>
          <p:nvPr/>
        </p:nvSpPr>
        <p:spPr>
          <a:xfrm>
            <a:off x="793790" y="1583293"/>
            <a:ext cx="5670590" cy="708779"/>
          </a:xfrm>
          <a:prstGeom prst="rect">
            <a:avLst/>
          </a:prstGeom>
          <a:noFill/>
          <a:ln>
            <a:noFill/>
          </a:ln>
        </p:spPr>
        <p:txBody>
          <a:bodyPr spcFirstLastPara="1" wrap="square" lIns="0" tIns="0" rIns="0" bIns="0" anchor="t" anchorCtr="0">
            <a:noAutofit/>
          </a:bodyPr>
          <a:lstStyle/>
          <a:p>
            <a:pPr marL="0" marR="0" lvl="0" indent="0" algn="l" rtl="0">
              <a:lnSpc>
                <a:spcPct val="124719"/>
              </a:lnSpc>
              <a:spcBef>
                <a:spcPts val="0"/>
              </a:spcBef>
              <a:spcAft>
                <a:spcPts val="0"/>
              </a:spcAft>
              <a:buClr>
                <a:srgbClr val="3B4540"/>
              </a:buClr>
              <a:buSzPts val="4450"/>
              <a:buFont typeface="Fraunces"/>
              <a:buNone/>
            </a:pPr>
            <a:r>
              <a:rPr lang="en-US" sz="4450" b="1" i="0" u="none" strike="noStrike" cap="none">
                <a:solidFill>
                  <a:srgbClr val="3B4540"/>
                </a:solidFill>
                <a:latin typeface="Fraunces"/>
                <a:ea typeface="Fraunces"/>
                <a:cs typeface="Fraunces"/>
                <a:sym typeface="Fraunces"/>
              </a:rPr>
              <a:t>outline</a:t>
            </a:r>
            <a:endParaRPr sz="4450" b="0" i="0" u="none" strike="noStrike" cap="none"/>
          </a:p>
        </p:txBody>
      </p:sp>
      <p:sp>
        <p:nvSpPr>
          <p:cNvPr id="60" name="Google Shape;60;p16"/>
          <p:cNvSpPr/>
          <p:nvPr/>
        </p:nvSpPr>
        <p:spPr>
          <a:xfrm>
            <a:off x="793790" y="2745700"/>
            <a:ext cx="13042821" cy="362903"/>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405449"/>
              </a:buClr>
              <a:buSzPts val="1750"/>
              <a:buFont typeface="Nobile"/>
              <a:buNone/>
            </a:pPr>
            <a:r>
              <a:rPr lang="en-US" sz="1750" b="1" i="0" u="none" strike="noStrike" cap="none">
                <a:solidFill>
                  <a:srgbClr val="405449"/>
                </a:solidFill>
                <a:latin typeface="Nobile"/>
                <a:ea typeface="Nobile"/>
                <a:cs typeface="Nobile"/>
                <a:sym typeface="Nobile"/>
              </a:rPr>
              <a:t>Intelligent Survey Analysis</a:t>
            </a:r>
            <a:r>
              <a:rPr lang="en-US" sz="1750" b="0" i="0" u="none" strike="noStrike" cap="none">
                <a:solidFill>
                  <a:srgbClr val="405449"/>
                </a:solidFill>
                <a:latin typeface="Nobile"/>
                <a:ea typeface="Nobile"/>
                <a:cs typeface="Nobile"/>
                <a:sym typeface="Nobile"/>
              </a:rPr>
              <a:t> (تحليل الاستبيانات الذكي)</a:t>
            </a:r>
            <a:endParaRPr sz="1750" b="0" i="0" u="none" strike="noStrike" cap="none"/>
          </a:p>
        </p:txBody>
      </p:sp>
      <p:sp>
        <p:nvSpPr>
          <p:cNvPr id="61" name="Google Shape;61;p16"/>
          <p:cNvSpPr/>
          <p:nvPr/>
        </p:nvSpPr>
        <p:spPr>
          <a:xfrm>
            <a:off x="793790" y="3187898"/>
            <a:ext cx="13042821" cy="362903"/>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405449"/>
              </a:buClr>
              <a:buSzPts val="1750"/>
              <a:buFont typeface="Nobile"/>
              <a:buNone/>
            </a:pPr>
            <a:r>
              <a:rPr lang="en-US" sz="1750" b="1" i="0" u="none" strike="noStrike" cap="none">
                <a:solidFill>
                  <a:srgbClr val="405449"/>
                </a:solidFill>
                <a:latin typeface="Nobile"/>
                <a:ea typeface="Nobile"/>
                <a:cs typeface="Nobile"/>
                <a:sym typeface="Nobile"/>
              </a:rPr>
              <a:t>Smart Candidate Matching</a:t>
            </a:r>
            <a:r>
              <a:rPr lang="en-US" sz="1750" b="0" i="0" u="none" strike="noStrike" cap="none">
                <a:solidFill>
                  <a:srgbClr val="405449"/>
                </a:solidFill>
                <a:latin typeface="Nobile"/>
                <a:ea typeface="Nobile"/>
                <a:cs typeface="Nobile"/>
                <a:sym typeface="Nobile"/>
              </a:rPr>
              <a:t> (مطابقة ذكية للمرشحين)</a:t>
            </a:r>
            <a:endParaRPr sz="1750" b="0" i="0" u="none" strike="noStrike" cap="none"/>
          </a:p>
        </p:txBody>
      </p:sp>
      <p:sp>
        <p:nvSpPr>
          <p:cNvPr id="62" name="Google Shape;62;p16"/>
          <p:cNvSpPr/>
          <p:nvPr/>
        </p:nvSpPr>
        <p:spPr>
          <a:xfrm>
            <a:off x="793790" y="3630097"/>
            <a:ext cx="13042821" cy="362903"/>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405449"/>
              </a:buClr>
              <a:buSzPts val="1750"/>
              <a:buFont typeface="Nobile"/>
              <a:buNone/>
            </a:pPr>
            <a:r>
              <a:rPr lang="en-US" sz="1750" b="1" i="0" u="none" strike="noStrike" cap="none">
                <a:solidFill>
                  <a:srgbClr val="405449"/>
                </a:solidFill>
                <a:latin typeface="Nobile"/>
                <a:ea typeface="Nobile"/>
                <a:cs typeface="Nobile"/>
                <a:sym typeface="Nobile"/>
              </a:rPr>
              <a:t>Streamlined Recruitment</a:t>
            </a:r>
            <a:r>
              <a:rPr lang="en-US" sz="1750" b="0" i="0" u="none" strike="noStrike" cap="none">
                <a:solidFill>
                  <a:srgbClr val="405449"/>
                </a:solidFill>
                <a:latin typeface="Nobile"/>
                <a:ea typeface="Nobile"/>
                <a:cs typeface="Nobile"/>
                <a:sym typeface="Nobile"/>
              </a:rPr>
              <a:t> (توظيف مبسط)</a:t>
            </a:r>
            <a:endParaRPr sz="1750" b="0" i="0" u="none" strike="noStrike" cap="none"/>
          </a:p>
        </p:txBody>
      </p:sp>
      <p:sp>
        <p:nvSpPr>
          <p:cNvPr id="63" name="Google Shape;63;p16"/>
          <p:cNvSpPr/>
          <p:nvPr/>
        </p:nvSpPr>
        <p:spPr>
          <a:xfrm>
            <a:off x="793790" y="4072295"/>
            <a:ext cx="13042821" cy="362903"/>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405449"/>
              </a:buClr>
              <a:buSzPts val="1750"/>
              <a:buFont typeface="Nobile"/>
              <a:buNone/>
            </a:pPr>
            <a:r>
              <a:rPr lang="en-US" sz="1750" b="1" i="0" u="none" strike="noStrike" cap="none">
                <a:solidFill>
                  <a:srgbClr val="405449"/>
                </a:solidFill>
                <a:latin typeface="Nobile"/>
                <a:ea typeface="Nobile"/>
                <a:cs typeface="Nobile"/>
                <a:sym typeface="Nobile"/>
              </a:rPr>
              <a:t>Data Security &amp; Anomaly Detection</a:t>
            </a:r>
            <a:r>
              <a:rPr lang="en-US" sz="1750" b="0" i="0" u="none" strike="noStrike" cap="none">
                <a:solidFill>
                  <a:srgbClr val="405449"/>
                </a:solidFill>
                <a:latin typeface="Nobile"/>
                <a:ea typeface="Nobile"/>
                <a:cs typeface="Nobile"/>
                <a:sym typeface="Nobile"/>
              </a:rPr>
              <a:t> (أمان البيانات واكتشاف الشذوذ)</a:t>
            </a:r>
            <a:endParaRPr sz="1750" b="0" i="0" u="none" strike="noStrike" cap="none"/>
          </a:p>
        </p:txBody>
      </p:sp>
      <p:sp>
        <p:nvSpPr>
          <p:cNvPr id="64" name="Google Shape;64;p16"/>
          <p:cNvSpPr/>
          <p:nvPr/>
        </p:nvSpPr>
        <p:spPr>
          <a:xfrm>
            <a:off x="793790" y="4514493"/>
            <a:ext cx="13042821" cy="362903"/>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405449"/>
              </a:buClr>
              <a:buSzPts val="1750"/>
              <a:buFont typeface="Nobile"/>
              <a:buNone/>
            </a:pPr>
            <a:r>
              <a:rPr lang="en-US" sz="1750" b="1" i="0" u="none" strike="noStrike" cap="none">
                <a:solidFill>
                  <a:srgbClr val="405449"/>
                </a:solidFill>
                <a:latin typeface="Nobile"/>
                <a:ea typeface="Nobile"/>
                <a:cs typeface="Nobile"/>
                <a:sym typeface="Nobile"/>
              </a:rPr>
              <a:t>Advanced Data Analysis</a:t>
            </a:r>
            <a:r>
              <a:rPr lang="en-US" sz="1750" b="0" i="0" u="none" strike="noStrike" cap="none">
                <a:solidFill>
                  <a:srgbClr val="405449"/>
                </a:solidFill>
                <a:latin typeface="Nobile"/>
                <a:ea typeface="Nobile"/>
                <a:cs typeface="Nobile"/>
                <a:sym typeface="Nobile"/>
              </a:rPr>
              <a:t> (تحليل البيانات المتقدم)</a:t>
            </a:r>
            <a:endParaRPr sz="1750" b="0" i="0" u="none" strike="noStrike" cap="none"/>
          </a:p>
        </p:txBody>
      </p:sp>
      <p:sp>
        <p:nvSpPr>
          <p:cNvPr id="65" name="Google Shape;65;p16"/>
          <p:cNvSpPr/>
          <p:nvPr/>
        </p:nvSpPr>
        <p:spPr>
          <a:xfrm>
            <a:off x="793790" y="4956691"/>
            <a:ext cx="13042821" cy="362903"/>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405449"/>
              </a:buClr>
              <a:buSzPts val="1750"/>
              <a:buFont typeface="Nobile"/>
              <a:buNone/>
            </a:pPr>
            <a:r>
              <a:rPr lang="en-US" sz="1750" b="1" i="0" u="none" strike="noStrike" cap="none">
                <a:solidFill>
                  <a:srgbClr val="405449"/>
                </a:solidFill>
                <a:latin typeface="Nobile"/>
                <a:ea typeface="Nobile"/>
                <a:cs typeface="Nobile"/>
                <a:sym typeface="Nobile"/>
              </a:rPr>
              <a:t>AI-Enhanced Survey Creation</a:t>
            </a:r>
            <a:r>
              <a:rPr lang="en-US" sz="1750" b="0" i="0" u="none" strike="noStrike" cap="none">
                <a:solidFill>
                  <a:srgbClr val="405449"/>
                </a:solidFill>
                <a:latin typeface="Nobile"/>
                <a:ea typeface="Nobile"/>
                <a:cs typeface="Nobile"/>
                <a:sym typeface="Nobile"/>
              </a:rPr>
              <a:t> (إنشاء الاستبيانات المعزز بالذكاء الاصطناعي)</a:t>
            </a:r>
            <a:endParaRPr sz="1750" b="0" i="0" u="none" strike="noStrike" cap="none"/>
          </a:p>
        </p:txBody>
      </p:sp>
      <p:sp>
        <p:nvSpPr>
          <p:cNvPr id="66" name="Google Shape;66;p16"/>
          <p:cNvSpPr/>
          <p:nvPr/>
        </p:nvSpPr>
        <p:spPr>
          <a:xfrm>
            <a:off x="793790" y="5398889"/>
            <a:ext cx="13042821" cy="362903"/>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405449"/>
              </a:buClr>
              <a:buSzPts val="1750"/>
              <a:buFont typeface="Nobile"/>
              <a:buNone/>
            </a:pPr>
            <a:r>
              <a:rPr lang="en-US" sz="1750" b="1" i="0" u="none" strike="noStrike" cap="none">
                <a:solidFill>
                  <a:srgbClr val="405449"/>
                </a:solidFill>
                <a:latin typeface="Nobile"/>
                <a:ea typeface="Nobile"/>
                <a:cs typeface="Nobile"/>
                <a:sym typeface="Nobile"/>
              </a:rPr>
              <a:t>Unstructured Data Intelligence</a:t>
            </a:r>
            <a:r>
              <a:rPr lang="en-US" sz="1750" b="0" i="0" u="none" strike="noStrike" cap="none">
                <a:solidFill>
                  <a:srgbClr val="405449"/>
                </a:solidFill>
                <a:latin typeface="Nobile"/>
                <a:ea typeface="Nobile"/>
                <a:cs typeface="Nobile"/>
                <a:sym typeface="Nobile"/>
              </a:rPr>
              <a:t> (تحليل البيانات غير المنظمة)</a:t>
            </a:r>
            <a:endParaRPr sz="1750" b="0" i="0" u="none" strike="noStrike" cap="none"/>
          </a:p>
        </p:txBody>
      </p:sp>
      <p:sp>
        <p:nvSpPr>
          <p:cNvPr id="67" name="Google Shape;67;p16"/>
          <p:cNvSpPr/>
          <p:nvPr/>
        </p:nvSpPr>
        <p:spPr>
          <a:xfrm>
            <a:off x="793790" y="5841087"/>
            <a:ext cx="13042821" cy="362903"/>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405449"/>
              </a:buClr>
              <a:buSzPts val="1750"/>
              <a:buFont typeface="Nobile"/>
              <a:buNone/>
            </a:pPr>
            <a:r>
              <a:rPr lang="en-US" sz="1750" b="1" i="0" u="none" strike="noStrike" cap="none">
                <a:solidFill>
                  <a:srgbClr val="405449"/>
                </a:solidFill>
                <a:latin typeface="Nobile"/>
                <a:ea typeface="Nobile"/>
                <a:cs typeface="Nobile"/>
                <a:sym typeface="Nobile"/>
              </a:rPr>
              <a:t>Content Generation</a:t>
            </a:r>
            <a:r>
              <a:rPr lang="en-US" sz="1750" b="0" i="0" u="none" strike="noStrike" cap="none">
                <a:solidFill>
                  <a:srgbClr val="405449"/>
                </a:solidFill>
                <a:latin typeface="Nobile"/>
                <a:ea typeface="Nobile"/>
                <a:cs typeface="Nobile"/>
                <a:sym typeface="Nobile"/>
              </a:rPr>
              <a:t> (توليد المحتوى)</a:t>
            </a:r>
            <a:endParaRPr sz="1750" b="0" i="0" u="none" strike="noStrike" cap="none"/>
          </a:p>
        </p:txBody>
      </p:sp>
      <p:sp>
        <p:nvSpPr>
          <p:cNvPr id="68" name="Google Shape;68;p16"/>
          <p:cNvSpPr/>
          <p:nvPr/>
        </p:nvSpPr>
        <p:spPr>
          <a:xfrm>
            <a:off x="793790" y="6283285"/>
            <a:ext cx="13042821" cy="362903"/>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405449"/>
              </a:buClr>
              <a:buSzPts val="1750"/>
              <a:buFont typeface="Nobile"/>
              <a:buNone/>
            </a:pPr>
            <a:r>
              <a:rPr lang="en-US" sz="1750" b="1" i="0" u="none" strike="noStrike" cap="none">
                <a:solidFill>
                  <a:srgbClr val="405449"/>
                </a:solidFill>
                <a:latin typeface="Nobile"/>
                <a:ea typeface="Nobile"/>
                <a:cs typeface="Nobile"/>
                <a:sym typeface="Nobile"/>
              </a:rPr>
              <a:t>Strategic Foresight</a:t>
            </a:r>
            <a:r>
              <a:rPr lang="en-US" sz="1750" b="0" i="0" u="none" strike="noStrike" cap="none">
                <a:solidFill>
                  <a:srgbClr val="405449"/>
                </a:solidFill>
                <a:latin typeface="Nobile"/>
                <a:ea typeface="Nobile"/>
                <a:cs typeface="Nobile"/>
                <a:sym typeface="Nobile"/>
              </a:rPr>
              <a:t> (الرؤية الاستراتيجية)</a:t>
            </a:r>
            <a:endParaRPr sz="1750" b="0" i="0" u="none" strike="noStrike" cap="none"/>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pic>
        <p:nvPicPr>
          <p:cNvPr id="74" name="Google Shape;74;p17" descr="preencoded.png"/>
          <p:cNvPicPr preferRelativeResize="0"/>
          <p:nvPr/>
        </p:nvPicPr>
        <p:blipFill rotWithShape="1">
          <a:blip r:embed="rId3">
            <a:alphaModFix/>
          </a:blip>
          <a:srcRect/>
          <a:stretch/>
        </p:blipFill>
        <p:spPr>
          <a:xfrm>
            <a:off x="9144000" y="0"/>
            <a:ext cx="5486400" cy="8229600"/>
          </a:xfrm>
          <a:prstGeom prst="rect">
            <a:avLst/>
          </a:prstGeom>
          <a:noFill/>
          <a:ln>
            <a:noFill/>
          </a:ln>
        </p:spPr>
      </p:pic>
      <p:sp>
        <p:nvSpPr>
          <p:cNvPr id="75" name="Google Shape;75;p17"/>
          <p:cNvSpPr/>
          <p:nvPr/>
        </p:nvSpPr>
        <p:spPr>
          <a:xfrm>
            <a:off x="744260" y="755333"/>
            <a:ext cx="7655481" cy="1328976"/>
          </a:xfrm>
          <a:prstGeom prst="rect">
            <a:avLst/>
          </a:prstGeom>
          <a:noFill/>
          <a:ln>
            <a:noFill/>
          </a:ln>
        </p:spPr>
        <p:txBody>
          <a:bodyPr spcFirstLastPara="1" wrap="square" lIns="0" tIns="0" rIns="0" bIns="0" anchor="t" anchorCtr="0">
            <a:noAutofit/>
          </a:bodyPr>
          <a:lstStyle/>
          <a:p>
            <a:pPr marL="0" marR="0" lvl="0" indent="0" algn="l" rtl="0">
              <a:lnSpc>
                <a:spcPct val="125301"/>
              </a:lnSpc>
              <a:spcBef>
                <a:spcPts val="0"/>
              </a:spcBef>
              <a:spcAft>
                <a:spcPts val="0"/>
              </a:spcAft>
              <a:buClr>
                <a:srgbClr val="3B4540"/>
              </a:buClr>
              <a:buSzPts val="4150"/>
              <a:buFont typeface="Fraunces"/>
              <a:buNone/>
            </a:pPr>
            <a:r>
              <a:rPr lang="en-US" sz="4150" b="1" i="0" u="none" strike="noStrike" cap="none">
                <a:solidFill>
                  <a:srgbClr val="3B4540"/>
                </a:solidFill>
                <a:latin typeface="Fraunces"/>
                <a:ea typeface="Fraunces"/>
                <a:cs typeface="Fraunces"/>
                <a:sym typeface="Fraunces"/>
              </a:rPr>
              <a:t>The AI Revolution in Business</a:t>
            </a:r>
            <a:endParaRPr sz="4150" b="0" i="0" u="none" strike="noStrike" cap="none"/>
          </a:p>
        </p:txBody>
      </p:sp>
      <p:sp>
        <p:nvSpPr>
          <p:cNvPr id="76" name="Google Shape;76;p17"/>
          <p:cNvSpPr/>
          <p:nvPr/>
        </p:nvSpPr>
        <p:spPr>
          <a:xfrm>
            <a:off x="744260" y="2403277"/>
            <a:ext cx="7655481" cy="1360646"/>
          </a:xfrm>
          <a:prstGeom prst="rect">
            <a:avLst/>
          </a:prstGeom>
          <a:noFill/>
          <a:ln>
            <a:noFill/>
          </a:ln>
        </p:spPr>
        <p:txBody>
          <a:bodyPr spcFirstLastPara="1" wrap="square" lIns="0" tIns="0" rIns="0" bIns="0" anchor="t" anchorCtr="0">
            <a:noAutofit/>
          </a:bodyPr>
          <a:lstStyle/>
          <a:p>
            <a:pPr marL="0" marR="0" lvl="0" indent="0" algn="l" rtl="0">
              <a:lnSpc>
                <a:spcPct val="160606"/>
              </a:lnSpc>
              <a:spcBef>
                <a:spcPts val="0"/>
              </a:spcBef>
              <a:spcAft>
                <a:spcPts val="0"/>
              </a:spcAft>
              <a:buClr>
                <a:srgbClr val="405449"/>
              </a:buClr>
              <a:buSzPts val="1650"/>
              <a:buFont typeface="Nobile"/>
              <a:buNone/>
            </a:pPr>
            <a:r>
              <a:rPr lang="en-US" sz="1650" b="0" i="0" u="none" strike="noStrike" cap="none">
                <a:solidFill>
                  <a:srgbClr val="405449"/>
                </a:solidFill>
                <a:latin typeface="Nobile"/>
                <a:ea typeface="Nobile"/>
                <a:cs typeface="Nobile"/>
                <a:sym typeface="Nobile"/>
              </a:rPr>
              <a:t>Artificial Intelligence is rapidly transforming how organizations operate, offering unprecedented opportunities to enhance efficiency, accuracy, and insight across various critical functions. From talent acquisition to strategic decision-making, AI tools are becoming indispensable assets.</a:t>
            </a:r>
            <a:endParaRPr sz="1650" b="0" i="0" u="none" strike="noStrike" cap="none"/>
          </a:p>
        </p:txBody>
      </p:sp>
      <p:sp>
        <p:nvSpPr>
          <p:cNvPr id="77" name="Google Shape;77;p17"/>
          <p:cNvSpPr/>
          <p:nvPr/>
        </p:nvSpPr>
        <p:spPr>
          <a:xfrm>
            <a:off x="744260" y="4003119"/>
            <a:ext cx="7655481" cy="3471029"/>
          </a:xfrm>
          <a:prstGeom prst="roundRect">
            <a:avLst>
              <a:gd name="adj" fmla="val 5514"/>
            </a:avLst>
          </a:prstGeom>
          <a:solidFill>
            <a:srgbClr val="E8F3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17"/>
          <p:cNvSpPr/>
          <p:nvPr/>
        </p:nvSpPr>
        <p:spPr>
          <a:xfrm>
            <a:off x="744260" y="4003119"/>
            <a:ext cx="3827740" cy="1905595"/>
          </a:xfrm>
          <a:prstGeom prst="roundRect">
            <a:avLst>
              <a:gd name="adj" fmla="val 10043"/>
            </a:avLst>
          </a:prstGeom>
          <a:solidFill>
            <a:srgbClr val="E8F3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17"/>
          <p:cNvSpPr/>
          <p:nvPr/>
        </p:nvSpPr>
        <p:spPr>
          <a:xfrm>
            <a:off x="956905" y="4215765"/>
            <a:ext cx="2658070" cy="332303"/>
          </a:xfrm>
          <a:prstGeom prst="rect">
            <a:avLst/>
          </a:prstGeom>
          <a:noFill/>
          <a:ln>
            <a:noFill/>
          </a:ln>
        </p:spPr>
        <p:txBody>
          <a:bodyPr spcFirstLastPara="1" wrap="square" lIns="0" tIns="0" rIns="0" bIns="0" anchor="t" anchorCtr="0">
            <a:noAutofit/>
          </a:bodyPr>
          <a:lstStyle/>
          <a:p>
            <a:pPr marL="0" marR="0" lvl="0" indent="0" algn="l" rtl="0">
              <a:lnSpc>
                <a:spcPct val="126829"/>
              </a:lnSpc>
              <a:spcBef>
                <a:spcPts val="0"/>
              </a:spcBef>
              <a:spcAft>
                <a:spcPts val="0"/>
              </a:spcAft>
              <a:buClr>
                <a:srgbClr val="405449"/>
              </a:buClr>
              <a:buSzPts val="2050"/>
              <a:buFont typeface="Fraunces"/>
              <a:buNone/>
            </a:pPr>
            <a:r>
              <a:rPr lang="en-US" sz="2050" b="1" i="0" u="none" strike="noStrike" cap="none">
                <a:solidFill>
                  <a:srgbClr val="405449"/>
                </a:solidFill>
                <a:latin typeface="Fraunces"/>
                <a:ea typeface="Fraunces"/>
                <a:cs typeface="Fraunces"/>
                <a:sym typeface="Fraunces"/>
              </a:rPr>
              <a:t>Efficiency Gains</a:t>
            </a:r>
            <a:endParaRPr sz="2050" b="0" i="0" u="none" strike="noStrike" cap="none"/>
          </a:p>
        </p:txBody>
      </p:sp>
      <p:sp>
        <p:nvSpPr>
          <p:cNvPr id="80" name="Google Shape;80;p17"/>
          <p:cNvSpPr/>
          <p:nvPr/>
        </p:nvSpPr>
        <p:spPr>
          <a:xfrm>
            <a:off x="956905" y="4675584"/>
            <a:ext cx="3083481" cy="1020485"/>
          </a:xfrm>
          <a:prstGeom prst="rect">
            <a:avLst/>
          </a:prstGeom>
          <a:noFill/>
          <a:ln>
            <a:noFill/>
          </a:ln>
        </p:spPr>
        <p:txBody>
          <a:bodyPr spcFirstLastPara="1" wrap="square" lIns="0" tIns="0" rIns="0" bIns="0" anchor="t" anchorCtr="0">
            <a:noAutofit/>
          </a:bodyPr>
          <a:lstStyle/>
          <a:p>
            <a:pPr marL="0" marR="0" lvl="0" indent="0" algn="l" rtl="0">
              <a:lnSpc>
                <a:spcPct val="160606"/>
              </a:lnSpc>
              <a:spcBef>
                <a:spcPts val="0"/>
              </a:spcBef>
              <a:spcAft>
                <a:spcPts val="0"/>
              </a:spcAft>
              <a:buClr>
                <a:srgbClr val="405449"/>
              </a:buClr>
              <a:buSzPts val="1650"/>
              <a:buFont typeface="Nobile"/>
              <a:buNone/>
            </a:pPr>
            <a:r>
              <a:rPr lang="en-US" sz="1650" b="0" i="0" u="none" strike="noStrike" cap="none">
                <a:solidFill>
                  <a:srgbClr val="405449"/>
                </a:solidFill>
                <a:latin typeface="Nobile"/>
                <a:ea typeface="Nobile"/>
                <a:cs typeface="Nobile"/>
                <a:sym typeface="Nobile"/>
              </a:rPr>
              <a:t>Automate routine tasks, freeing up human potential for more strategic work.</a:t>
            </a:r>
            <a:endParaRPr sz="1650" b="0" i="0" u="none" strike="noStrike" cap="none"/>
          </a:p>
        </p:txBody>
      </p:sp>
      <p:sp>
        <p:nvSpPr>
          <p:cNvPr id="81" name="Google Shape;81;p17"/>
          <p:cNvSpPr/>
          <p:nvPr/>
        </p:nvSpPr>
        <p:spPr>
          <a:xfrm>
            <a:off x="4572000" y="4003119"/>
            <a:ext cx="3827740" cy="1905595"/>
          </a:xfrm>
          <a:prstGeom prst="rect">
            <a:avLst/>
          </a:prstGeom>
          <a:solidFill>
            <a:srgbClr val="E8F3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17"/>
          <p:cNvSpPr/>
          <p:nvPr/>
        </p:nvSpPr>
        <p:spPr>
          <a:xfrm>
            <a:off x="4572000" y="4003119"/>
            <a:ext cx="22860" cy="1905595"/>
          </a:xfrm>
          <a:prstGeom prst="roundRect">
            <a:avLst>
              <a:gd name="adj" fmla="val 837208"/>
            </a:avLst>
          </a:prstGeom>
          <a:solidFill>
            <a:srgbClr val="CED9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17"/>
          <p:cNvSpPr/>
          <p:nvPr/>
        </p:nvSpPr>
        <p:spPr>
          <a:xfrm>
            <a:off x="5103614" y="4215765"/>
            <a:ext cx="2661285" cy="332303"/>
          </a:xfrm>
          <a:prstGeom prst="rect">
            <a:avLst/>
          </a:prstGeom>
          <a:noFill/>
          <a:ln>
            <a:noFill/>
          </a:ln>
        </p:spPr>
        <p:txBody>
          <a:bodyPr spcFirstLastPara="1" wrap="square" lIns="0" tIns="0" rIns="0" bIns="0" anchor="t" anchorCtr="0">
            <a:noAutofit/>
          </a:bodyPr>
          <a:lstStyle/>
          <a:p>
            <a:pPr marL="0" marR="0" lvl="0" indent="0" algn="l" rtl="0">
              <a:lnSpc>
                <a:spcPct val="126829"/>
              </a:lnSpc>
              <a:spcBef>
                <a:spcPts val="0"/>
              </a:spcBef>
              <a:spcAft>
                <a:spcPts val="0"/>
              </a:spcAft>
              <a:buClr>
                <a:srgbClr val="405449"/>
              </a:buClr>
              <a:buSzPts val="2050"/>
              <a:buFont typeface="Fraunces"/>
              <a:buNone/>
            </a:pPr>
            <a:r>
              <a:rPr lang="en-US" sz="2050" b="1" i="0" u="none" strike="noStrike" cap="none">
                <a:solidFill>
                  <a:srgbClr val="405449"/>
                </a:solidFill>
                <a:latin typeface="Fraunces"/>
                <a:ea typeface="Fraunces"/>
                <a:cs typeface="Fraunces"/>
                <a:sym typeface="Fraunces"/>
              </a:rPr>
              <a:t>Enhanced Accuracy</a:t>
            </a:r>
            <a:endParaRPr sz="2050" b="0" i="0" u="none" strike="noStrike" cap="none"/>
          </a:p>
        </p:txBody>
      </p:sp>
      <p:sp>
        <p:nvSpPr>
          <p:cNvPr id="84" name="Google Shape;84;p17"/>
          <p:cNvSpPr/>
          <p:nvPr/>
        </p:nvSpPr>
        <p:spPr>
          <a:xfrm>
            <a:off x="5103614" y="4675584"/>
            <a:ext cx="3083481" cy="1020485"/>
          </a:xfrm>
          <a:prstGeom prst="rect">
            <a:avLst/>
          </a:prstGeom>
          <a:noFill/>
          <a:ln>
            <a:noFill/>
          </a:ln>
        </p:spPr>
        <p:txBody>
          <a:bodyPr spcFirstLastPara="1" wrap="square" lIns="0" tIns="0" rIns="0" bIns="0" anchor="t" anchorCtr="0">
            <a:noAutofit/>
          </a:bodyPr>
          <a:lstStyle/>
          <a:p>
            <a:pPr marL="0" marR="0" lvl="0" indent="0" algn="l" rtl="0">
              <a:lnSpc>
                <a:spcPct val="160606"/>
              </a:lnSpc>
              <a:spcBef>
                <a:spcPts val="0"/>
              </a:spcBef>
              <a:spcAft>
                <a:spcPts val="0"/>
              </a:spcAft>
              <a:buClr>
                <a:srgbClr val="405449"/>
              </a:buClr>
              <a:buSzPts val="1650"/>
              <a:buFont typeface="Nobile"/>
              <a:buNone/>
            </a:pPr>
            <a:r>
              <a:rPr lang="en-US" sz="1650" b="0" i="0" u="none" strike="noStrike" cap="none">
                <a:solidFill>
                  <a:srgbClr val="405449"/>
                </a:solidFill>
                <a:latin typeface="Nobile"/>
                <a:ea typeface="Nobile"/>
                <a:cs typeface="Nobile"/>
                <a:sym typeface="Nobile"/>
              </a:rPr>
              <a:t>Minimize human error in data processing and predictive analytics.</a:t>
            </a:r>
            <a:endParaRPr sz="1650" b="0" i="0" u="none" strike="noStrike" cap="none"/>
          </a:p>
        </p:txBody>
      </p:sp>
      <p:sp>
        <p:nvSpPr>
          <p:cNvPr id="85" name="Google Shape;85;p17"/>
          <p:cNvSpPr/>
          <p:nvPr/>
        </p:nvSpPr>
        <p:spPr>
          <a:xfrm>
            <a:off x="4306253" y="4690050"/>
            <a:ext cx="531614" cy="531614"/>
          </a:xfrm>
          <a:prstGeom prst="roundRect">
            <a:avLst>
              <a:gd name="adj" fmla="val 36001"/>
            </a:avLst>
          </a:prstGeom>
          <a:solidFill>
            <a:srgbClr val="FAFFFA"/>
          </a:solidFill>
          <a:ln w="22850" cap="flat" cmpd="sng">
            <a:solidFill>
              <a:srgbClr val="CED9C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6" name="Google Shape;86;p17" descr="preencoded.png"/>
          <p:cNvPicPr preferRelativeResize="0"/>
          <p:nvPr/>
        </p:nvPicPr>
        <p:blipFill rotWithShape="1">
          <a:blip r:embed="rId4">
            <a:alphaModFix/>
          </a:blip>
          <a:srcRect/>
          <a:stretch/>
        </p:blipFill>
        <p:spPr>
          <a:xfrm>
            <a:off x="4439126" y="4822924"/>
            <a:ext cx="265748" cy="265747"/>
          </a:xfrm>
          <a:prstGeom prst="rect">
            <a:avLst/>
          </a:prstGeom>
          <a:noFill/>
          <a:ln>
            <a:noFill/>
          </a:ln>
        </p:spPr>
      </p:pic>
      <p:sp>
        <p:nvSpPr>
          <p:cNvPr id="87" name="Google Shape;87;p17"/>
          <p:cNvSpPr/>
          <p:nvPr/>
        </p:nvSpPr>
        <p:spPr>
          <a:xfrm>
            <a:off x="744260" y="5908715"/>
            <a:ext cx="7655481" cy="1565434"/>
          </a:xfrm>
          <a:prstGeom prst="rect">
            <a:avLst/>
          </a:prstGeom>
          <a:solidFill>
            <a:srgbClr val="E8F3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17"/>
          <p:cNvSpPr/>
          <p:nvPr/>
        </p:nvSpPr>
        <p:spPr>
          <a:xfrm>
            <a:off x="744260" y="5908715"/>
            <a:ext cx="7655481" cy="22860"/>
          </a:xfrm>
          <a:prstGeom prst="roundRect">
            <a:avLst>
              <a:gd name="adj" fmla="val 837208"/>
            </a:avLst>
          </a:prstGeom>
          <a:solidFill>
            <a:srgbClr val="CED9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17"/>
          <p:cNvSpPr/>
          <p:nvPr/>
        </p:nvSpPr>
        <p:spPr>
          <a:xfrm>
            <a:off x="956905" y="6121360"/>
            <a:ext cx="2658070" cy="332303"/>
          </a:xfrm>
          <a:prstGeom prst="rect">
            <a:avLst/>
          </a:prstGeom>
          <a:noFill/>
          <a:ln>
            <a:noFill/>
          </a:ln>
        </p:spPr>
        <p:txBody>
          <a:bodyPr spcFirstLastPara="1" wrap="square" lIns="0" tIns="0" rIns="0" bIns="0" anchor="t" anchorCtr="0">
            <a:noAutofit/>
          </a:bodyPr>
          <a:lstStyle/>
          <a:p>
            <a:pPr marL="0" marR="0" lvl="0" indent="0" algn="l" rtl="0">
              <a:lnSpc>
                <a:spcPct val="126829"/>
              </a:lnSpc>
              <a:spcBef>
                <a:spcPts val="0"/>
              </a:spcBef>
              <a:spcAft>
                <a:spcPts val="0"/>
              </a:spcAft>
              <a:buClr>
                <a:srgbClr val="405449"/>
              </a:buClr>
              <a:buSzPts val="2050"/>
              <a:buFont typeface="Fraunces"/>
              <a:buNone/>
            </a:pPr>
            <a:r>
              <a:rPr lang="en-US" sz="2050" b="1" i="0" u="none" strike="noStrike" cap="none">
                <a:solidFill>
                  <a:srgbClr val="405449"/>
                </a:solidFill>
                <a:latin typeface="Fraunces"/>
                <a:ea typeface="Fraunces"/>
                <a:cs typeface="Fraunces"/>
                <a:sym typeface="Fraunces"/>
              </a:rPr>
              <a:t>Deeper Insights</a:t>
            </a:r>
            <a:endParaRPr sz="2050" b="0" i="0" u="none" strike="noStrike" cap="none"/>
          </a:p>
        </p:txBody>
      </p:sp>
      <p:sp>
        <p:nvSpPr>
          <p:cNvPr id="90" name="Google Shape;90;p17"/>
          <p:cNvSpPr/>
          <p:nvPr/>
        </p:nvSpPr>
        <p:spPr>
          <a:xfrm>
            <a:off x="956905" y="6581180"/>
            <a:ext cx="6911221" cy="680323"/>
          </a:xfrm>
          <a:prstGeom prst="rect">
            <a:avLst/>
          </a:prstGeom>
          <a:noFill/>
          <a:ln>
            <a:noFill/>
          </a:ln>
        </p:spPr>
        <p:txBody>
          <a:bodyPr spcFirstLastPara="1" wrap="square" lIns="0" tIns="0" rIns="0" bIns="0" anchor="t" anchorCtr="0">
            <a:noAutofit/>
          </a:bodyPr>
          <a:lstStyle/>
          <a:p>
            <a:pPr marL="0" marR="0" lvl="0" indent="0" algn="l" rtl="0">
              <a:lnSpc>
                <a:spcPct val="160606"/>
              </a:lnSpc>
              <a:spcBef>
                <a:spcPts val="0"/>
              </a:spcBef>
              <a:spcAft>
                <a:spcPts val="0"/>
              </a:spcAft>
              <a:buClr>
                <a:srgbClr val="405449"/>
              </a:buClr>
              <a:buSzPts val="1650"/>
              <a:buFont typeface="Nobile"/>
              <a:buNone/>
            </a:pPr>
            <a:r>
              <a:rPr lang="en-US" sz="1650" b="0" i="0" u="none" strike="noStrike" cap="none">
                <a:solidFill>
                  <a:srgbClr val="405449"/>
                </a:solidFill>
                <a:latin typeface="Nobile"/>
                <a:ea typeface="Nobile"/>
                <a:cs typeface="Nobile"/>
                <a:sym typeface="Nobile"/>
              </a:rPr>
              <a:t>Uncover hidden patterns and make data-driven decisions with confidence.</a:t>
            </a:r>
            <a:endParaRPr sz="1650" b="0" i="0" u="none" strike="noStrike" cap="none"/>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pic>
        <p:nvPicPr>
          <p:cNvPr id="96" name="Google Shape;96;p18" descr="preencoded.png"/>
          <p:cNvPicPr preferRelativeResize="0"/>
          <p:nvPr/>
        </p:nvPicPr>
        <p:blipFill rotWithShape="1">
          <a:blip r:embed="rId3">
            <a:alphaModFix/>
          </a:blip>
          <a:srcRect/>
          <a:stretch/>
        </p:blipFill>
        <p:spPr>
          <a:xfrm>
            <a:off x="9144000" y="0"/>
            <a:ext cx="5486400" cy="8229600"/>
          </a:xfrm>
          <a:prstGeom prst="rect">
            <a:avLst/>
          </a:prstGeom>
          <a:noFill/>
          <a:ln>
            <a:noFill/>
          </a:ln>
        </p:spPr>
      </p:pic>
      <p:sp>
        <p:nvSpPr>
          <p:cNvPr id="97" name="Google Shape;97;p18"/>
          <p:cNvSpPr/>
          <p:nvPr/>
        </p:nvSpPr>
        <p:spPr>
          <a:xfrm>
            <a:off x="714256" y="629364"/>
            <a:ext cx="7715488" cy="1275636"/>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3B4540"/>
              </a:buClr>
              <a:buSzPts val="4000"/>
              <a:buFont typeface="Fraunces"/>
              <a:buNone/>
            </a:pPr>
            <a:r>
              <a:rPr lang="en-US" sz="4000" b="1" i="0" u="none" strike="noStrike" cap="none">
                <a:solidFill>
                  <a:srgbClr val="3B4540"/>
                </a:solidFill>
                <a:latin typeface="Fraunces"/>
                <a:ea typeface="Fraunces"/>
                <a:cs typeface="Fraunces"/>
                <a:sym typeface="Fraunces"/>
              </a:rPr>
              <a:t>Rafa: Intelligent Survey Analysis</a:t>
            </a:r>
            <a:endParaRPr sz="4000" b="0" i="0" u="none" strike="noStrike" cap="none"/>
          </a:p>
        </p:txBody>
      </p:sp>
      <p:sp>
        <p:nvSpPr>
          <p:cNvPr id="98" name="Google Shape;98;p18"/>
          <p:cNvSpPr/>
          <p:nvPr/>
        </p:nvSpPr>
        <p:spPr>
          <a:xfrm>
            <a:off x="714256" y="2211110"/>
            <a:ext cx="7715488" cy="979408"/>
          </a:xfrm>
          <a:prstGeom prst="rect">
            <a:avLst/>
          </a:prstGeom>
          <a:noFill/>
          <a:ln>
            <a:noFill/>
          </a:ln>
        </p:spPr>
        <p:txBody>
          <a:bodyPr spcFirstLastPara="1" wrap="square" lIns="0" tIns="0" rIns="0" bIns="0" anchor="t" anchorCtr="0">
            <a:noAutofit/>
          </a:bodyPr>
          <a:lstStyle/>
          <a:p>
            <a:pPr marL="0" marR="0" lvl="0" indent="0" algn="l" rtl="0">
              <a:lnSpc>
                <a:spcPct val="159375"/>
              </a:lnSpc>
              <a:spcBef>
                <a:spcPts val="0"/>
              </a:spcBef>
              <a:spcAft>
                <a:spcPts val="0"/>
              </a:spcAft>
              <a:buClr>
                <a:srgbClr val="405449"/>
              </a:buClr>
              <a:buSzPts val="1600"/>
              <a:buFont typeface="Nobile"/>
              <a:buNone/>
            </a:pPr>
            <a:r>
              <a:rPr lang="en-US" sz="1600" b="0" i="0" u="none" strike="noStrike" cap="none">
                <a:solidFill>
                  <a:srgbClr val="405449"/>
                </a:solidFill>
                <a:latin typeface="Nobile"/>
                <a:ea typeface="Nobile"/>
                <a:cs typeface="Nobile"/>
                <a:sym typeface="Nobile"/>
              </a:rPr>
              <a:t>Rafa.ai is an innovative platform that leverages AI to analyze survey responses, providing actionable insights from qualitative data. It streamlines the process of understanding customer feedback and employee sentiment.</a:t>
            </a:r>
            <a:endParaRPr sz="1600" b="0" i="0" u="none" strike="noStrike" cap="none"/>
          </a:p>
        </p:txBody>
      </p:sp>
      <p:sp>
        <p:nvSpPr>
          <p:cNvPr id="99" name="Google Shape;99;p18"/>
          <p:cNvSpPr/>
          <p:nvPr/>
        </p:nvSpPr>
        <p:spPr>
          <a:xfrm>
            <a:off x="714256" y="3420070"/>
            <a:ext cx="7715488" cy="326469"/>
          </a:xfrm>
          <a:prstGeom prst="rect">
            <a:avLst/>
          </a:prstGeom>
          <a:noFill/>
          <a:ln>
            <a:noFill/>
          </a:ln>
        </p:spPr>
        <p:txBody>
          <a:bodyPr spcFirstLastPara="1" wrap="square" lIns="0" tIns="0" rIns="0" bIns="0" anchor="t" anchorCtr="0">
            <a:noAutofit/>
          </a:bodyPr>
          <a:lstStyle/>
          <a:p>
            <a:pPr marL="0" marR="0" lvl="0" indent="0" algn="l" rtl="0">
              <a:lnSpc>
                <a:spcPct val="159375"/>
              </a:lnSpc>
              <a:spcBef>
                <a:spcPts val="0"/>
              </a:spcBef>
              <a:spcAft>
                <a:spcPts val="0"/>
              </a:spcAft>
              <a:buClr>
                <a:srgbClr val="438951"/>
              </a:buClr>
              <a:buSzPts val="1600"/>
              <a:buFont typeface="Nobile"/>
              <a:buNone/>
            </a:pPr>
            <a:r>
              <a:rPr lang="en-US" sz="1600" b="0" i="0" u="sng" strike="noStrike" cap="none">
                <a:solidFill>
                  <a:schemeClr val="hlink"/>
                </a:solidFill>
                <a:latin typeface="Nobile"/>
                <a:ea typeface="Nobile"/>
                <a:cs typeface="Nobile"/>
                <a:sym typeface="Nobile"/>
                <a:hlinkClick r:id="rId4"/>
              </a:rPr>
              <a:t>https://rafa.ai</a:t>
            </a:r>
            <a:endParaRPr sz="1600" b="0" i="0" u="none" strike="noStrike" cap="none"/>
          </a:p>
        </p:txBody>
      </p:sp>
      <p:sp>
        <p:nvSpPr>
          <p:cNvPr id="100" name="Google Shape;100;p18"/>
          <p:cNvSpPr/>
          <p:nvPr/>
        </p:nvSpPr>
        <p:spPr>
          <a:xfrm>
            <a:off x="714256" y="4180165"/>
            <a:ext cx="2551271" cy="318849"/>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3B4540"/>
              </a:buClr>
              <a:buSzPts val="2000"/>
              <a:buFont typeface="Fraunces"/>
              <a:buNone/>
            </a:pPr>
            <a:r>
              <a:rPr lang="en-US" sz="2000" b="1" i="0" u="none" strike="noStrike" cap="none">
                <a:solidFill>
                  <a:srgbClr val="3B4540"/>
                </a:solidFill>
                <a:latin typeface="Fraunces"/>
                <a:ea typeface="Fraunces"/>
                <a:cs typeface="Fraunces"/>
                <a:sym typeface="Fraunces"/>
              </a:rPr>
              <a:t>Steps to Use</a:t>
            </a:r>
            <a:endParaRPr sz="2000" b="0" i="0" u="none" strike="noStrike" cap="none"/>
          </a:p>
        </p:txBody>
      </p:sp>
      <p:sp>
        <p:nvSpPr>
          <p:cNvPr id="101" name="Google Shape;101;p18"/>
          <p:cNvSpPr/>
          <p:nvPr/>
        </p:nvSpPr>
        <p:spPr>
          <a:xfrm>
            <a:off x="714256" y="4703088"/>
            <a:ext cx="3608784" cy="652939"/>
          </a:xfrm>
          <a:prstGeom prst="rect">
            <a:avLst/>
          </a:prstGeom>
          <a:noFill/>
          <a:ln>
            <a:noFill/>
          </a:ln>
        </p:spPr>
        <p:txBody>
          <a:bodyPr spcFirstLastPara="1" wrap="square" lIns="0" tIns="0" rIns="0" bIns="0" anchor="t" anchorCtr="0">
            <a:noAutofit/>
          </a:bodyPr>
          <a:lstStyle/>
          <a:p>
            <a:pPr marL="342900" marR="0" lvl="0" indent="-342900" algn="l" rtl="0">
              <a:lnSpc>
                <a:spcPct val="159375"/>
              </a:lnSpc>
              <a:spcBef>
                <a:spcPts val="0"/>
              </a:spcBef>
              <a:spcAft>
                <a:spcPts val="0"/>
              </a:spcAft>
              <a:buClr>
                <a:srgbClr val="405449"/>
              </a:buClr>
              <a:buSzPts val="1600"/>
              <a:buFont typeface="Nobile"/>
              <a:buChar char="•"/>
            </a:pPr>
            <a:r>
              <a:rPr lang="en-US" sz="1600" b="0" i="0" u="none" strike="noStrike" cap="none">
                <a:solidFill>
                  <a:srgbClr val="405449"/>
                </a:solidFill>
                <a:latin typeface="Nobile"/>
                <a:ea typeface="Nobile"/>
                <a:cs typeface="Nobile"/>
                <a:sym typeface="Nobile"/>
              </a:rPr>
              <a:t>Upload survey data (text-based responses).</a:t>
            </a:r>
            <a:endParaRPr sz="1600" b="0" i="0" u="none" strike="noStrike" cap="none"/>
          </a:p>
        </p:txBody>
      </p:sp>
      <p:sp>
        <p:nvSpPr>
          <p:cNvPr id="102" name="Google Shape;102;p18"/>
          <p:cNvSpPr/>
          <p:nvPr/>
        </p:nvSpPr>
        <p:spPr>
          <a:xfrm>
            <a:off x="714256" y="5427345"/>
            <a:ext cx="3608784" cy="652939"/>
          </a:xfrm>
          <a:prstGeom prst="rect">
            <a:avLst/>
          </a:prstGeom>
          <a:noFill/>
          <a:ln>
            <a:noFill/>
          </a:ln>
        </p:spPr>
        <p:txBody>
          <a:bodyPr spcFirstLastPara="1" wrap="square" lIns="0" tIns="0" rIns="0" bIns="0" anchor="t" anchorCtr="0">
            <a:noAutofit/>
          </a:bodyPr>
          <a:lstStyle/>
          <a:p>
            <a:pPr marL="342900" marR="0" lvl="0" indent="-342900" algn="l" rtl="0">
              <a:lnSpc>
                <a:spcPct val="159375"/>
              </a:lnSpc>
              <a:spcBef>
                <a:spcPts val="0"/>
              </a:spcBef>
              <a:spcAft>
                <a:spcPts val="0"/>
              </a:spcAft>
              <a:buClr>
                <a:srgbClr val="405449"/>
              </a:buClr>
              <a:buSzPts val="1600"/>
              <a:buFont typeface="Nobile"/>
              <a:buChar char="•"/>
            </a:pPr>
            <a:r>
              <a:rPr lang="en-US" sz="1600" b="0" i="0" u="none" strike="noStrike" cap="none">
                <a:solidFill>
                  <a:srgbClr val="405449"/>
                </a:solidFill>
                <a:latin typeface="Nobile"/>
                <a:ea typeface="Nobile"/>
                <a:cs typeface="Nobile"/>
                <a:sym typeface="Nobile"/>
              </a:rPr>
              <a:t>Rafa's AI processes and categorizes feedback.</a:t>
            </a:r>
            <a:endParaRPr sz="1600" b="0" i="0" u="none" strike="noStrike" cap="none"/>
          </a:p>
        </p:txBody>
      </p:sp>
      <p:sp>
        <p:nvSpPr>
          <p:cNvPr id="103" name="Google Shape;103;p18"/>
          <p:cNvSpPr/>
          <p:nvPr/>
        </p:nvSpPr>
        <p:spPr>
          <a:xfrm>
            <a:off x="714256" y="6151602"/>
            <a:ext cx="3608784" cy="652939"/>
          </a:xfrm>
          <a:prstGeom prst="rect">
            <a:avLst/>
          </a:prstGeom>
          <a:noFill/>
          <a:ln>
            <a:noFill/>
          </a:ln>
        </p:spPr>
        <p:txBody>
          <a:bodyPr spcFirstLastPara="1" wrap="square" lIns="0" tIns="0" rIns="0" bIns="0" anchor="t" anchorCtr="0">
            <a:noAutofit/>
          </a:bodyPr>
          <a:lstStyle/>
          <a:p>
            <a:pPr marL="342900" marR="0" lvl="0" indent="-342900" algn="l" rtl="0">
              <a:lnSpc>
                <a:spcPct val="159375"/>
              </a:lnSpc>
              <a:spcBef>
                <a:spcPts val="0"/>
              </a:spcBef>
              <a:spcAft>
                <a:spcPts val="0"/>
              </a:spcAft>
              <a:buClr>
                <a:srgbClr val="405449"/>
              </a:buClr>
              <a:buSzPts val="1600"/>
              <a:buFont typeface="Nobile"/>
              <a:buChar char="•"/>
            </a:pPr>
            <a:r>
              <a:rPr lang="en-US" sz="1600" b="0" i="0" u="none" strike="noStrike" cap="none">
                <a:solidFill>
                  <a:srgbClr val="405449"/>
                </a:solidFill>
                <a:latin typeface="Nobile"/>
                <a:ea typeface="Nobile"/>
                <a:cs typeface="Nobile"/>
                <a:sym typeface="Nobile"/>
              </a:rPr>
              <a:t>Review generated themes and sentiment scores.</a:t>
            </a:r>
            <a:endParaRPr sz="1600" b="0" i="0" u="none" strike="noStrike" cap="none"/>
          </a:p>
        </p:txBody>
      </p:sp>
      <p:sp>
        <p:nvSpPr>
          <p:cNvPr id="104" name="Google Shape;104;p18"/>
          <p:cNvSpPr/>
          <p:nvPr/>
        </p:nvSpPr>
        <p:spPr>
          <a:xfrm>
            <a:off x="714256" y="6875859"/>
            <a:ext cx="3608784" cy="652939"/>
          </a:xfrm>
          <a:prstGeom prst="rect">
            <a:avLst/>
          </a:prstGeom>
          <a:noFill/>
          <a:ln>
            <a:noFill/>
          </a:ln>
        </p:spPr>
        <p:txBody>
          <a:bodyPr spcFirstLastPara="1" wrap="square" lIns="0" tIns="0" rIns="0" bIns="0" anchor="t" anchorCtr="0">
            <a:noAutofit/>
          </a:bodyPr>
          <a:lstStyle/>
          <a:p>
            <a:pPr marL="342900" marR="0" lvl="0" indent="-342900" algn="l" rtl="0">
              <a:lnSpc>
                <a:spcPct val="159375"/>
              </a:lnSpc>
              <a:spcBef>
                <a:spcPts val="0"/>
              </a:spcBef>
              <a:spcAft>
                <a:spcPts val="0"/>
              </a:spcAft>
              <a:buClr>
                <a:srgbClr val="405449"/>
              </a:buClr>
              <a:buSzPts val="1600"/>
              <a:buFont typeface="Nobile"/>
              <a:buChar char="•"/>
            </a:pPr>
            <a:r>
              <a:rPr lang="en-US" sz="1600" b="0" i="0" u="none" strike="noStrike" cap="none">
                <a:solidFill>
                  <a:srgbClr val="405449"/>
                </a:solidFill>
                <a:latin typeface="Nobile"/>
                <a:ea typeface="Nobile"/>
                <a:cs typeface="Nobile"/>
                <a:sym typeface="Nobile"/>
              </a:rPr>
              <a:t>Export reports for strategic planning.</a:t>
            </a:r>
            <a:endParaRPr sz="1600" b="0" i="0" u="none" strike="noStrike" cap="none"/>
          </a:p>
        </p:txBody>
      </p:sp>
      <p:sp>
        <p:nvSpPr>
          <p:cNvPr id="105" name="Google Shape;105;p18"/>
          <p:cNvSpPr/>
          <p:nvPr/>
        </p:nvSpPr>
        <p:spPr>
          <a:xfrm>
            <a:off x="4828580" y="4180165"/>
            <a:ext cx="2551271" cy="318849"/>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3B4540"/>
              </a:buClr>
              <a:buSzPts val="2000"/>
              <a:buFont typeface="Fraunces"/>
              <a:buNone/>
            </a:pPr>
            <a:r>
              <a:rPr lang="en-US" sz="2000" b="1" i="0" u="none" strike="noStrike" cap="none">
                <a:solidFill>
                  <a:srgbClr val="3B4540"/>
                </a:solidFill>
                <a:latin typeface="Fraunces"/>
                <a:ea typeface="Fraunces"/>
                <a:cs typeface="Fraunces"/>
                <a:sym typeface="Fraunces"/>
              </a:rPr>
              <a:t>Practical Example</a:t>
            </a:r>
            <a:endParaRPr sz="2000" b="0" i="0" u="none" strike="noStrike" cap="none"/>
          </a:p>
        </p:txBody>
      </p:sp>
      <p:sp>
        <p:nvSpPr>
          <p:cNvPr id="106" name="Google Shape;106;p18"/>
          <p:cNvSpPr/>
          <p:nvPr/>
        </p:nvSpPr>
        <p:spPr>
          <a:xfrm>
            <a:off x="5134689" y="4728567"/>
            <a:ext cx="3302675" cy="2611755"/>
          </a:xfrm>
          <a:prstGeom prst="rect">
            <a:avLst/>
          </a:prstGeom>
          <a:noFill/>
          <a:ln>
            <a:noFill/>
          </a:ln>
        </p:spPr>
        <p:txBody>
          <a:bodyPr spcFirstLastPara="1" wrap="square" lIns="0" tIns="0" rIns="0" bIns="0" anchor="t" anchorCtr="0">
            <a:noAutofit/>
          </a:bodyPr>
          <a:lstStyle/>
          <a:p>
            <a:pPr marL="0" marR="0" lvl="0" indent="0" algn="l" rtl="0">
              <a:lnSpc>
                <a:spcPct val="159375"/>
              </a:lnSpc>
              <a:spcBef>
                <a:spcPts val="0"/>
              </a:spcBef>
              <a:spcAft>
                <a:spcPts val="0"/>
              </a:spcAft>
              <a:buClr>
                <a:srgbClr val="405449"/>
              </a:buClr>
              <a:buSzPts val="1600"/>
              <a:buFont typeface="Nobile"/>
              <a:buNone/>
            </a:pPr>
            <a:r>
              <a:rPr lang="en-US" sz="1600" b="0" i="0" u="none" strike="noStrike" cap="none">
                <a:solidFill>
                  <a:srgbClr val="405449"/>
                </a:solidFill>
                <a:latin typeface="Nobile"/>
                <a:ea typeface="Nobile"/>
                <a:cs typeface="Nobile"/>
                <a:sym typeface="Nobile"/>
              </a:rPr>
              <a:t>A company uses Rafa to analyze 1,000 open-ended employee comments from an annual engagement survey. Rafa identifies recurring themes like "work-life balance" and "career development," helping HR prioritize initiatives.</a:t>
            </a:r>
            <a:endParaRPr sz="1600" b="0" i="0" u="none" strike="noStrike" cap="none"/>
          </a:p>
        </p:txBody>
      </p:sp>
      <p:sp>
        <p:nvSpPr>
          <p:cNvPr id="107" name="Google Shape;107;p18"/>
          <p:cNvSpPr/>
          <p:nvPr/>
        </p:nvSpPr>
        <p:spPr>
          <a:xfrm>
            <a:off x="4828580" y="4728567"/>
            <a:ext cx="22860" cy="2611755"/>
          </a:xfrm>
          <a:prstGeom prst="rect">
            <a:avLst/>
          </a:prstGeom>
          <a:solidFill>
            <a:srgbClr val="4389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pic>
        <p:nvPicPr>
          <p:cNvPr id="113" name="Google Shape;113;p19" descr="preencoded.png"/>
          <p:cNvPicPr preferRelativeResize="0"/>
          <p:nvPr/>
        </p:nvPicPr>
        <p:blipFill rotWithShape="1">
          <a:blip r:embed="rId3">
            <a:alphaModFix/>
          </a:blip>
          <a:srcRect/>
          <a:stretch/>
        </p:blipFill>
        <p:spPr>
          <a:xfrm>
            <a:off x="9144000" y="0"/>
            <a:ext cx="5486400" cy="8229600"/>
          </a:xfrm>
          <a:prstGeom prst="rect">
            <a:avLst/>
          </a:prstGeom>
          <a:noFill/>
          <a:ln>
            <a:noFill/>
          </a:ln>
        </p:spPr>
      </p:pic>
      <p:sp>
        <p:nvSpPr>
          <p:cNvPr id="114" name="Google Shape;114;p19"/>
          <p:cNvSpPr/>
          <p:nvPr/>
        </p:nvSpPr>
        <p:spPr>
          <a:xfrm>
            <a:off x="697230" y="712708"/>
            <a:ext cx="7749540" cy="1245394"/>
          </a:xfrm>
          <a:prstGeom prst="rect">
            <a:avLst/>
          </a:prstGeom>
          <a:noFill/>
          <a:ln>
            <a:noFill/>
          </a:ln>
        </p:spPr>
        <p:txBody>
          <a:bodyPr spcFirstLastPara="1" wrap="square" lIns="0" tIns="0" rIns="0" bIns="0" anchor="t" anchorCtr="0">
            <a:noAutofit/>
          </a:bodyPr>
          <a:lstStyle/>
          <a:p>
            <a:pPr marL="0" marR="0" lvl="0" indent="0" algn="l" rtl="0">
              <a:lnSpc>
                <a:spcPct val="125641"/>
              </a:lnSpc>
              <a:spcBef>
                <a:spcPts val="0"/>
              </a:spcBef>
              <a:spcAft>
                <a:spcPts val="0"/>
              </a:spcAft>
              <a:buClr>
                <a:srgbClr val="3B4540"/>
              </a:buClr>
              <a:buSzPts val="3900"/>
              <a:buFont typeface="Fraunces"/>
              <a:buNone/>
            </a:pPr>
            <a:r>
              <a:rPr lang="en-US" sz="3900" b="1" i="0" u="none" strike="noStrike" cap="none">
                <a:solidFill>
                  <a:srgbClr val="3B4540"/>
                </a:solidFill>
                <a:latin typeface="Fraunces"/>
                <a:ea typeface="Fraunces"/>
                <a:cs typeface="Fraunces"/>
                <a:sym typeface="Fraunces"/>
              </a:rPr>
              <a:t>Hiring (AI Hiring Tools): Smart Candidate Matching</a:t>
            </a:r>
            <a:endParaRPr sz="3900" b="0" i="0" u="none" strike="noStrike" cap="none"/>
          </a:p>
        </p:txBody>
      </p:sp>
      <p:sp>
        <p:nvSpPr>
          <p:cNvPr id="115" name="Google Shape;115;p19"/>
          <p:cNvSpPr/>
          <p:nvPr/>
        </p:nvSpPr>
        <p:spPr>
          <a:xfrm>
            <a:off x="697230" y="2256949"/>
            <a:ext cx="7749540" cy="955834"/>
          </a:xfrm>
          <a:prstGeom prst="rect">
            <a:avLst/>
          </a:prstGeom>
          <a:noFill/>
          <a:ln>
            <a:noFill/>
          </a:ln>
        </p:spPr>
        <p:txBody>
          <a:bodyPr spcFirstLastPara="1" wrap="square" lIns="0" tIns="0" rIns="0" bIns="0" anchor="t" anchorCtr="0">
            <a:noAutofit/>
          </a:bodyPr>
          <a:lstStyle/>
          <a:p>
            <a:pPr marL="0" marR="0" lvl="0" indent="0" algn="l" rtl="0">
              <a:lnSpc>
                <a:spcPct val="161290"/>
              </a:lnSpc>
              <a:spcBef>
                <a:spcPts val="0"/>
              </a:spcBef>
              <a:spcAft>
                <a:spcPts val="0"/>
              </a:spcAft>
              <a:buClr>
                <a:srgbClr val="405449"/>
              </a:buClr>
              <a:buSzPts val="1550"/>
              <a:buFont typeface="Nobile"/>
              <a:buNone/>
            </a:pPr>
            <a:r>
              <a:rPr lang="en-US" sz="1550" b="0" i="0" u="none" strike="noStrike" cap="none">
                <a:solidFill>
                  <a:srgbClr val="405449"/>
                </a:solidFill>
                <a:latin typeface="Nobile"/>
                <a:ea typeface="Nobile"/>
                <a:cs typeface="Nobile"/>
                <a:sym typeface="Nobile"/>
              </a:rPr>
              <a:t>Hiring.ai offers a suite of AI-powered tools designed to optimize the recruitment process, from candidate sourcing to screening, ensuring a faster and more efficient hiring cycle.</a:t>
            </a:r>
            <a:endParaRPr sz="1550" b="0" i="0" u="none" strike="noStrike" cap="none"/>
          </a:p>
        </p:txBody>
      </p:sp>
      <p:sp>
        <p:nvSpPr>
          <p:cNvPr id="116" name="Google Shape;116;p19"/>
          <p:cNvSpPr/>
          <p:nvPr/>
        </p:nvSpPr>
        <p:spPr>
          <a:xfrm>
            <a:off x="697230" y="3436858"/>
            <a:ext cx="7749540" cy="318611"/>
          </a:xfrm>
          <a:prstGeom prst="rect">
            <a:avLst/>
          </a:prstGeom>
          <a:noFill/>
          <a:ln>
            <a:noFill/>
          </a:ln>
        </p:spPr>
        <p:txBody>
          <a:bodyPr spcFirstLastPara="1" wrap="square" lIns="0" tIns="0" rIns="0" bIns="0" anchor="t" anchorCtr="0">
            <a:noAutofit/>
          </a:bodyPr>
          <a:lstStyle/>
          <a:p>
            <a:pPr marL="0" marR="0" lvl="0" indent="0" algn="l" rtl="0">
              <a:lnSpc>
                <a:spcPct val="161290"/>
              </a:lnSpc>
              <a:spcBef>
                <a:spcPts val="0"/>
              </a:spcBef>
              <a:spcAft>
                <a:spcPts val="0"/>
              </a:spcAft>
              <a:buClr>
                <a:srgbClr val="438951"/>
              </a:buClr>
              <a:buSzPts val="1550"/>
              <a:buFont typeface="Nobile"/>
              <a:buNone/>
            </a:pPr>
            <a:r>
              <a:rPr lang="en-US" sz="1550" b="0" i="0" u="sng" strike="noStrike" cap="none">
                <a:solidFill>
                  <a:schemeClr val="hlink"/>
                </a:solidFill>
                <a:latin typeface="Nobile"/>
                <a:ea typeface="Nobile"/>
                <a:cs typeface="Nobile"/>
                <a:sym typeface="Nobile"/>
                <a:hlinkClick r:id="rId4"/>
              </a:rPr>
              <a:t>https://www.hiring.ai</a:t>
            </a:r>
            <a:endParaRPr sz="1550" b="0" i="0" u="none" strike="noStrike" cap="none"/>
          </a:p>
        </p:txBody>
      </p:sp>
      <p:sp>
        <p:nvSpPr>
          <p:cNvPr id="117" name="Google Shape;117;p19"/>
          <p:cNvSpPr/>
          <p:nvPr/>
        </p:nvSpPr>
        <p:spPr>
          <a:xfrm>
            <a:off x="697230" y="4178737"/>
            <a:ext cx="2490430" cy="311348"/>
          </a:xfrm>
          <a:prstGeom prst="rect">
            <a:avLst/>
          </a:prstGeom>
          <a:noFill/>
          <a:ln>
            <a:noFill/>
          </a:ln>
        </p:spPr>
        <p:txBody>
          <a:bodyPr spcFirstLastPara="1" wrap="square" lIns="0" tIns="0" rIns="0" bIns="0" anchor="t" anchorCtr="0">
            <a:noAutofit/>
          </a:bodyPr>
          <a:lstStyle/>
          <a:p>
            <a:pPr marL="0" marR="0" lvl="0" indent="0" algn="l" rtl="0">
              <a:lnSpc>
                <a:spcPct val="125641"/>
              </a:lnSpc>
              <a:spcBef>
                <a:spcPts val="0"/>
              </a:spcBef>
              <a:spcAft>
                <a:spcPts val="0"/>
              </a:spcAft>
              <a:buClr>
                <a:srgbClr val="3B4540"/>
              </a:buClr>
              <a:buSzPts val="1950"/>
              <a:buFont typeface="Fraunces"/>
              <a:buNone/>
            </a:pPr>
            <a:r>
              <a:rPr lang="en-US" sz="1950" b="1" i="0" u="none" strike="noStrike" cap="none">
                <a:solidFill>
                  <a:srgbClr val="3B4540"/>
                </a:solidFill>
                <a:latin typeface="Fraunces"/>
                <a:ea typeface="Fraunces"/>
                <a:cs typeface="Fraunces"/>
                <a:sym typeface="Fraunces"/>
              </a:rPr>
              <a:t>Steps to Use</a:t>
            </a:r>
            <a:endParaRPr sz="1950" b="0" i="0" u="none" strike="noStrike" cap="none"/>
          </a:p>
        </p:txBody>
      </p:sp>
      <p:sp>
        <p:nvSpPr>
          <p:cNvPr id="118" name="Google Shape;118;p19"/>
          <p:cNvSpPr/>
          <p:nvPr/>
        </p:nvSpPr>
        <p:spPr>
          <a:xfrm>
            <a:off x="697230" y="4689277"/>
            <a:ext cx="3631763" cy="637223"/>
          </a:xfrm>
          <a:prstGeom prst="rect">
            <a:avLst/>
          </a:prstGeom>
          <a:noFill/>
          <a:ln>
            <a:noFill/>
          </a:ln>
        </p:spPr>
        <p:txBody>
          <a:bodyPr spcFirstLastPara="1" wrap="square" lIns="0" tIns="0" rIns="0" bIns="0" anchor="t" anchorCtr="0">
            <a:noAutofit/>
          </a:bodyPr>
          <a:lstStyle/>
          <a:p>
            <a:pPr marL="342900" marR="0" lvl="0" indent="-342900" algn="l" rtl="0">
              <a:lnSpc>
                <a:spcPct val="161290"/>
              </a:lnSpc>
              <a:spcBef>
                <a:spcPts val="0"/>
              </a:spcBef>
              <a:spcAft>
                <a:spcPts val="0"/>
              </a:spcAft>
              <a:buClr>
                <a:srgbClr val="405449"/>
              </a:buClr>
              <a:buSzPts val="1550"/>
              <a:buFont typeface="Nobile"/>
              <a:buChar char="•"/>
            </a:pPr>
            <a:r>
              <a:rPr lang="en-US" sz="1550" b="0" i="0" u="none" strike="noStrike" cap="none">
                <a:solidFill>
                  <a:srgbClr val="405449"/>
                </a:solidFill>
                <a:latin typeface="Nobile"/>
                <a:ea typeface="Nobile"/>
                <a:cs typeface="Nobile"/>
                <a:sym typeface="Nobile"/>
              </a:rPr>
              <a:t>Define job requirements and desired skills.</a:t>
            </a:r>
            <a:endParaRPr sz="1550" b="0" i="0" u="none" strike="noStrike" cap="none"/>
          </a:p>
        </p:txBody>
      </p:sp>
      <p:sp>
        <p:nvSpPr>
          <p:cNvPr id="119" name="Google Shape;119;p19"/>
          <p:cNvSpPr/>
          <p:nvPr/>
        </p:nvSpPr>
        <p:spPr>
          <a:xfrm>
            <a:off x="697230" y="5396151"/>
            <a:ext cx="3631763" cy="637223"/>
          </a:xfrm>
          <a:prstGeom prst="rect">
            <a:avLst/>
          </a:prstGeom>
          <a:noFill/>
          <a:ln>
            <a:noFill/>
          </a:ln>
        </p:spPr>
        <p:txBody>
          <a:bodyPr spcFirstLastPara="1" wrap="square" lIns="0" tIns="0" rIns="0" bIns="0" anchor="t" anchorCtr="0">
            <a:noAutofit/>
          </a:bodyPr>
          <a:lstStyle/>
          <a:p>
            <a:pPr marL="342900" marR="0" lvl="0" indent="-342900" algn="l" rtl="0">
              <a:lnSpc>
                <a:spcPct val="161290"/>
              </a:lnSpc>
              <a:spcBef>
                <a:spcPts val="0"/>
              </a:spcBef>
              <a:spcAft>
                <a:spcPts val="0"/>
              </a:spcAft>
              <a:buClr>
                <a:srgbClr val="405449"/>
              </a:buClr>
              <a:buSzPts val="1550"/>
              <a:buFont typeface="Nobile"/>
              <a:buChar char="•"/>
            </a:pPr>
            <a:r>
              <a:rPr lang="en-US" sz="1550" b="0" i="0" u="none" strike="noStrike" cap="none">
                <a:solidFill>
                  <a:srgbClr val="405449"/>
                </a:solidFill>
                <a:latin typeface="Nobile"/>
                <a:ea typeface="Nobile"/>
                <a:cs typeface="Nobile"/>
                <a:sym typeface="Nobile"/>
              </a:rPr>
              <a:t>AI sources and screens candidates from various platforms.</a:t>
            </a:r>
            <a:endParaRPr sz="1550" b="0" i="0" u="none" strike="noStrike" cap="none"/>
          </a:p>
        </p:txBody>
      </p:sp>
      <p:sp>
        <p:nvSpPr>
          <p:cNvPr id="120" name="Google Shape;120;p19"/>
          <p:cNvSpPr/>
          <p:nvPr/>
        </p:nvSpPr>
        <p:spPr>
          <a:xfrm>
            <a:off x="697230" y="6103025"/>
            <a:ext cx="3631763" cy="637223"/>
          </a:xfrm>
          <a:prstGeom prst="rect">
            <a:avLst/>
          </a:prstGeom>
          <a:noFill/>
          <a:ln>
            <a:noFill/>
          </a:ln>
        </p:spPr>
        <p:txBody>
          <a:bodyPr spcFirstLastPara="1" wrap="square" lIns="0" tIns="0" rIns="0" bIns="0" anchor="t" anchorCtr="0">
            <a:noAutofit/>
          </a:bodyPr>
          <a:lstStyle/>
          <a:p>
            <a:pPr marL="342900" marR="0" lvl="0" indent="-342900" algn="l" rtl="0">
              <a:lnSpc>
                <a:spcPct val="161290"/>
              </a:lnSpc>
              <a:spcBef>
                <a:spcPts val="0"/>
              </a:spcBef>
              <a:spcAft>
                <a:spcPts val="0"/>
              </a:spcAft>
              <a:buClr>
                <a:srgbClr val="405449"/>
              </a:buClr>
              <a:buSzPts val="1550"/>
              <a:buFont typeface="Nobile"/>
              <a:buChar char="•"/>
            </a:pPr>
            <a:r>
              <a:rPr lang="en-US" sz="1550" b="0" i="0" u="none" strike="noStrike" cap="none">
                <a:solidFill>
                  <a:srgbClr val="405449"/>
                </a:solidFill>
                <a:latin typeface="Nobile"/>
                <a:ea typeface="Nobile"/>
                <a:cs typeface="Nobile"/>
                <a:sym typeface="Nobile"/>
              </a:rPr>
              <a:t>Receive ranked list of best-fit applicants.</a:t>
            </a:r>
            <a:endParaRPr sz="1550" b="0" i="0" u="none" strike="noStrike" cap="none"/>
          </a:p>
        </p:txBody>
      </p:sp>
      <p:sp>
        <p:nvSpPr>
          <p:cNvPr id="121" name="Google Shape;121;p19"/>
          <p:cNvSpPr/>
          <p:nvPr/>
        </p:nvSpPr>
        <p:spPr>
          <a:xfrm>
            <a:off x="697230" y="6809899"/>
            <a:ext cx="3631763" cy="637223"/>
          </a:xfrm>
          <a:prstGeom prst="rect">
            <a:avLst/>
          </a:prstGeom>
          <a:noFill/>
          <a:ln>
            <a:noFill/>
          </a:ln>
        </p:spPr>
        <p:txBody>
          <a:bodyPr spcFirstLastPara="1" wrap="square" lIns="0" tIns="0" rIns="0" bIns="0" anchor="t" anchorCtr="0">
            <a:noAutofit/>
          </a:bodyPr>
          <a:lstStyle/>
          <a:p>
            <a:pPr marL="342900" marR="0" lvl="0" indent="-342900" algn="l" rtl="0">
              <a:lnSpc>
                <a:spcPct val="161290"/>
              </a:lnSpc>
              <a:spcBef>
                <a:spcPts val="0"/>
              </a:spcBef>
              <a:spcAft>
                <a:spcPts val="0"/>
              </a:spcAft>
              <a:buClr>
                <a:srgbClr val="405449"/>
              </a:buClr>
              <a:buSzPts val="1550"/>
              <a:buFont typeface="Nobile"/>
              <a:buChar char="•"/>
            </a:pPr>
            <a:r>
              <a:rPr lang="en-US" sz="1550" b="0" i="0" u="none" strike="noStrike" cap="none">
                <a:solidFill>
                  <a:srgbClr val="405449"/>
                </a:solidFill>
                <a:latin typeface="Nobile"/>
                <a:ea typeface="Nobile"/>
                <a:cs typeface="Nobile"/>
                <a:sym typeface="Nobile"/>
              </a:rPr>
              <a:t>Initiate interviews with top candidates.</a:t>
            </a:r>
            <a:endParaRPr sz="1550" b="0" i="0" u="none" strike="noStrike" cap="none"/>
          </a:p>
        </p:txBody>
      </p:sp>
      <p:sp>
        <p:nvSpPr>
          <p:cNvPr id="122" name="Google Shape;122;p19"/>
          <p:cNvSpPr/>
          <p:nvPr/>
        </p:nvSpPr>
        <p:spPr>
          <a:xfrm>
            <a:off x="4822627" y="4178737"/>
            <a:ext cx="2490430" cy="311348"/>
          </a:xfrm>
          <a:prstGeom prst="rect">
            <a:avLst/>
          </a:prstGeom>
          <a:noFill/>
          <a:ln>
            <a:noFill/>
          </a:ln>
        </p:spPr>
        <p:txBody>
          <a:bodyPr spcFirstLastPara="1" wrap="square" lIns="0" tIns="0" rIns="0" bIns="0" anchor="t" anchorCtr="0">
            <a:noAutofit/>
          </a:bodyPr>
          <a:lstStyle/>
          <a:p>
            <a:pPr marL="0" marR="0" lvl="0" indent="0" algn="l" rtl="0">
              <a:lnSpc>
                <a:spcPct val="125641"/>
              </a:lnSpc>
              <a:spcBef>
                <a:spcPts val="0"/>
              </a:spcBef>
              <a:spcAft>
                <a:spcPts val="0"/>
              </a:spcAft>
              <a:buClr>
                <a:srgbClr val="3B4540"/>
              </a:buClr>
              <a:buSzPts val="1950"/>
              <a:buFont typeface="Fraunces"/>
              <a:buNone/>
            </a:pPr>
            <a:r>
              <a:rPr lang="en-US" sz="1950" b="1" i="0" u="none" strike="noStrike" cap="none">
                <a:solidFill>
                  <a:srgbClr val="3B4540"/>
                </a:solidFill>
                <a:latin typeface="Fraunces"/>
                <a:ea typeface="Fraunces"/>
                <a:cs typeface="Fraunces"/>
                <a:sym typeface="Fraunces"/>
              </a:rPr>
              <a:t>Practical Example</a:t>
            </a:r>
            <a:endParaRPr sz="1950" b="0" i="0" u="none" strike="noStrike" cap="none"/>
          </a:p>
        </p:txBody>
      </p:sp>
      <p:sp>
        <p:nvSpPr>
          <p:cNvPr id="123" name="Google Shape;123;p19"/>
          <p:cNvSpPr/>
          <p:nvPr/>
        </p:nvSpPr>
        <p:spPr>
          <a:xfrm>
            <a:off x="5121473" y="4714161"/>
            <a:ext cx="3332917" cy="2230279"/>
          </a:xfrm>
          <a:prstGeom prst="rect">
            <a:avLst/>
          </a:prstGeom>
          <a:noFill/>
          <a:ln>
            <a:noFill/>
          </a:ln>
        </p:spPr>
        <p:txBody>
          <a:bodyPr spcFirstLastPara="1" wrap="square" lIns="0" tIns="0" rIns="0" bIns="0" anchor="t" anchorCtr="0">
            <a:noAutofit/>
          </a:bodyPr>
          <a:lstStyle/>
          <a:p>
            <a:pPr marL="0" marR="0" lvl="0" indent="0" algn="l" rtl="0">
              <a:lnSpc>
                <a:spcPct val="161290"/>
              </a:lnSpc>
              <a:spcBef>
                <a:spcPts val="0"/>
              </a:spcBef>
              <a:spcAft>
                <a:spcPts val="0"/>
              </a:spcAft>
              <a:buClr>
                <a:srgbClr val="405449"/>
              </a:buClr>
              <a:buSzPts val="1550"/>
              <a:buFont typeface="Nobile"/>
              <a:buNone/>
            </a:pPr>
            <a:r>
              <a:rPr lang="en-US" sz="1550" b="0" i="0" u="none" strike="noStrike" cap="none">
                <a:solidFill>
                  <a:srgbClr val="405449"/>
                </a:solidFill>
                <a:latin typeface="Nobile"/>
                <a:ea typeface="Nobile"/>
                <a:cs typeface="Nobile"/>
                <a:sym typeface="Nobile"/>
              </a:rPr>
              <a:t>A tech startup uses Hiring.ai to find software engineers. The AI quickly sifts through thousands of resumes, identifying candidates with specific coding languages and project experience, reducing time-to-hire by 30%.</a:t>
            </a:r>
            <a:endParaRPr sz="1550" b="0" i="0" u="none" strike="noStrike" cap="none"/>
          </a:p>
        </p:txBody>
      </p:sp>
      <p:sp>
        <p:nvSpPr>
          <p:cNvPr id="124" name="Google Shape;124;p19"/>
          <p:cNvSpPr/>
          <p:nvPr/>
        </p:nvSpPr>
        <p:spPr>
          <a:xfrm>
            <a:off x="4822627" y="4714161"/>
            <a:ext cx="22860" cy="2230279"/>
          </a:xfrm>
          <a:prstGeom prst="rect">
            <a:avLst/>
          </a:prstGeom>
          <a:solidFill>
            <a:srgbClr val="4389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pic>
        <p:nvPicPr>
          <p:cNvPr id="130" name="Google Shape;130;p20" descr="preencoded.png"/>
          <p:cNvPicPr preferRelativeResize="0"/>
          <p:nvPr/>
        </p:nvPicPr>
        <p:blipFill rotWithShape="1">
          <a:blip r:embed="rId3">
            <a:alphaModFix/>
          </a:blip>
          <a:srcRect/>
          <a:stretch/>
        </p:blipFill>
        <p:spPr>
          <a:xfrm>
            <a:off x="0" y="0"/>
            <a:ext cx="5486400" cy="8229600"/>
          </a:xfrm>
          <a:prstGeom prst="rect">
            <a:avLst/>
          </a:prstGeom>
          <a:noFill/>
          <a:ln>
            <a:noFill/>
          </a:ln>
        </p:spPr>
      </p:pic>
      <p:sp>
        <p:nvSpPr>
          <p:cNvPr id="131" name="Google Shape;131;p20"/>
          <p:cNvSpPr/>
          <p:nvPr/>
        </p:nvSpPr>
        <p:spPr>
          <a:xfrm>
            <a:off x="6198989" y="637342"/>
            <a:ext cx="7718822" cy="1272302"/>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3B4540"/>
              </a:buClr>
              <a:buSzPts val="4000"/>
              <a:buFont typeface="Fraunces"/>
              <a:buNone/>
            </a:pPr>
            <a:r>
              <a:rPr lang="en-US" sz="4000" b="1" i="0" u="none" strike="noStrike" cap="none">
                <a:solidFill>
                  <a:srgbClr val="3B4540"/>
                </a:solidFill>
                <a:latin typeface="Fraunces"/>
                <a:ea typeface="Fraunces"/>
                <a:cs typeface="Fraunces"/>
                <a:sym typeface="Fraunces"/>
              </a:rPr>
              <a:t>EaseMyHiring AI: Streamlined Recruitment</a:t>
            </a:r>
            <a:endParaRPr sz="4000" b="0" i="0" u="none" strike="noStrike" cap="none"/>
          </a:p>
        </p:txBody>
      </p:sp>
      <p:sp>
        <p:nvSpPr>
          <p:cNvPr id="132" name="Google Shape;132;p20"/>
          <p:cNvSpPr/>
          <p:nvPr/>
        </p:nvSpPr>
        <p:spPr>
          <a:xfrm>
            <a:off x="6198989" y="2215039"/>
            <a:ext cx="7718822" cy="977265"/>
          </a:xfrm>
          <a:prstGeom prst="rect">
            <a:avLst/>
          </a:prstGeom>
          <a:noFill/>
          <a:ln>
            <a:noFill/>
          </a:ln>
        </p:spPr>
        <p:txBody>
          <a:bodyPr spcFirstLastPara="1" wrap="square" lIns="0" tIns="0" rIns="0" bIns="0" anchor="t" anchorCtr="0">
            <a:noAutofit/>
          </a:bodyPr>
          <a:lstStyle/>
          <a:p>
            <a:pPr marL="0" marR="0" lvl="0" indent="0" algn="l" rtl="0">
              <a:lnSpc>
                <a:spcPct val="159375"/>
              </a:lnSpc>
              <a:spcBef>
                <a:spcPts val="0"/>
              </a:spcBef>
              <a:spcAft>
                <a:spcPts val="0"/>
              </a:spcAft>
              <a:buClr>
                <a:srgbClr val="405449"/>
              </a:buClr>
              <a:buSzPts val="1600"/>
              <a:buFont typeface="Nobile"/>
              <a:buNone/>
            </a:pPr>
            <a:r>
              <a:rPr lang="en-US" sz="1600" b="0" i="0" u="none" strike="noStrike" cap="none">
                <a:solidFill>
                  <a:srgbClr val="405449"/>
                </a:solidFill>
                <a:latin typeface="Nobile"/>
                <a:ea typeface="Nobile"/>
                <a:cs typeface="Nobile"/>
                <a:sym typeface="Nobile"/>
              </a:rPr>
              <a:t>EaseMyHiring AI is an intelligent platform focused on simplifying and enhancing every stage of the recruitment journey, from automated job postings to smart interview scheduling and candidate assessment.</a:t>
            </a:r>
            <a:endParaRPr sz="1600" b="0" i="0" u="none" strike="noStrike" cap="none"/>
          </a:p>
        </p:txBody>
      </p:sp>
      <p:sp>
        <p:nvSpPr>
          <p:cNvPr id="133" name="Google Shape;133;p20"/>
          <p:cNvSpPr/>
          <p:nvPr/>
        </p:nvSpPr>
        <p:spPr>
          <a:xfrm>
            <a:off x="6198989" y="3421261"/>
            <a:ext cx="7718822" cy="325755"/>
          </a:xfrm>
          <a:prstGeom prst="rect">
            <a:avLst/>
          </a:prstGeom>
          <a:noFill/>
          <a:ln>
            <a:noFill/>
          </a:ln>
        </p:spPr>
        <p:txBody>
          <a:bodyPr spcFirstLastPara="1" wrap="square" lIns="0" tIns="0" rIns="0" bIns="0" anchor="t" anchorCtr="0">
            <a:noAutofit/>
          </a:bodyPr>
          <a:lstStyle/>
          <a:p>
            <a:pPr marL="0" marR="0" lvl="0" indent="0" algn="l" rtl="0">
              <a:lnSpc>
                <a:spcPct val="159375"/>
              </a:lnSpc>
              <a:spcBef>
                <a:spcPts val="0"/>
              </a:spcBef>
              <a:spcAft>
                <a:spcPts val="0"/>
              </a:spcAft>
              <a:buClr>
                <a:srgbClr val="438951"/>
              </a:buClr>
              <a:buSzPts val="1600"/>
              <a:buFont typeface="Nobile"/>
              <a:buNone/>
            </a:pPr>
            <a:r>
              <a:rPr lang="en-US" sz="1600" b="0" i="0" u="sng" strike="noStrike" cap="none">
                <a:solidFill>
                  <a:schemeClr val="hlink"/>
                </a:solidFill>
                <a:latin typeface="Nobile"/>
                <a:ea typeface="Nobile"/>
                <a:cs typeface="Nobile"/>
                <a:sym typeface="Nobile"/>
                <a:hlinkClick r:id="rId4"/>
              </a:rPr>
              <a:t>https://easemyhiring.com</a:t>
            </a:r>
            <a:endParaRPr sz="1600" b="0" i="0" u="none" strike="noStrike" cap="none"/>
          </a:p>
        </p:txBody>
      </p:sp>
      <p:sp>
        <p:nvSpPr>
          <p:cNvPr id="134" name="Google Shape;134;p20"/>
          <p:cNvSpPr/>
          <p:nvPr/>
        </p:nvSpPr>
        <p:spPr>
          <a:xfrm>
            <a:off x="6198989" y="4179570"/>
            <a:ext cx="2544961" cy="318135"/>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3B4540"/>
              </a:buClr>
              <a:buSzPts val="2000"/>
              <a:buFont typeface="Fraunces"/>
              <a:buNone/>
            </a:pPr>
            <a:r>
              <a:rPr lang="en-US" sz="2000" b="1" i="0" u="none" strike="noStrike" cap="none">
                <a:solidFill>
                  <a:srgbClr val="3B4540"/>
                </a:solidFill>
                <a:latin typeface="Fraunces"/>
                <a:ea typeface="Fraunces"/>
                <a:cs typeface="Fraunces"/>
                <a:sym typeface="Fraunces"/>
              </a:rPr>
              <a:t>Steps to Use</a:t>
            </a:r>
            <a:endParaRPr sz="2000" b="0" i="0" u="none" strike="noStrike" cap="none"/>
          </a:p>
        </p:txBody>
      </p:sp>
      <p:sp>
        <p:nvSpPr>
          <p:cNvPr id="135" name="Google Shape;135;p20"/>
          <p:cNvSpPr/>
          <p:nvPr/>
        </p:nvSpPr>
        <p:spPr>
          <a:xfrm>
            <a:off x="6198989" y="4701302"/>
            <a:ext cx="3611047" cy="651510"/>
          </a:xfrm>
          <a:prstGeom prst="rect">
            <a:avLst/>
          </a:prstGeom>
          <a:noFill/>
          <a:ln>
            <a:noFill/>
          </a:ln>
        </p:spPr>
        <p:txBody>
          <a:bodyPr spcFirstLastPara="1" wrap="square" lIns="0" tIns="0" rIns="0" bIns="0" anchor="t" anchorCtr="0">
            <a:noAutofit/>
          </a:bodyPr>
          <a:lstStyle/>
          <a:p>
            <a:pPr marL="342900" marR="0" lvl="0" indent="-342900" algn="l" rtl="0">
              <a:lnSpc>
                <a:spcPct val="159375"/>
              </a:lnSpc>
              <a:spcBef>
                <a:spcPts val="0"/>
              </a:spcBef>
              <a:spcAft>
                <a:spcPts val="0"/>
              </a:spcAft>
              <a:buClr>
                <a:srgbClr val="405449"/>
              </a:buClr>
              <a:buSzPts val="1600"/>
              <a:buFont typeface="Nobile"/>
              <a:buChar char="•"/>
            </a:pPr>
            <a:r>
              <a:rPr lang="en-US" sz="1600" b="0" i="0" u="none" strike="noStrike" cap="none">
                <a:solidFill>
                  <a:srgbClr val="405449"/>
                </a:solidFill>
                <a:latin typeface="Nobile"/>
                <a:ea typeface="Nobile"/>
                <a:cs typeface="Nobile"/>
                <a:sym typeface="Nobile"/>
              </a:rPr>
              <a:t>Create and publish job descriptions.</a:t>
            </a:r>
            <a:endParaRPr sz="1600" b="0" i="0" u="none" strike="noStrike" cap="none"/>
          </a:p>
        </p:txBody>
      </p:sp>
      <p:sp>
        <p:nvSpPr>
          <p:cNvPr id="136" name="Google Shape;136;p20"/>
          <p:cNvSpPr/>
          <p:nvPr/>
        </p:nvSpPr>
        <p:spPr>
          <a:xfrm>
            <a:off x="6198989" y="5424011"/>
            <a:ext cx="3611047" cy="651510"/>
          </a:xfrm>
          <a:prstGeom prst="rect">
            <a:avLst/>
          </a:prstGeom>
          <a:noFill/>
          <a:ln>
            <a:noFill/>
          </a:ln>
        </p:spPr>
        <p:txBody>
          <a:bodyPr spcFirstLastPara="1" wrap="square" lIns="0" tIns="0" rIns="0" bIns="0" anchor="t" anchorCtr="0">
            <a:noAutofit/>
          </a:bodyPr>
          <a:lstStyle/>
          <a:p>
            <a:pPr marL="342900" marR="0" lvl="0" indent="-342900" algn="l" rtl="0">
              <a:lnSpc>
                <a:spcPct val="159375"/>
              </a:lnSpc>
              <a:spcBef>
                <a:spcPts val="0"/>
              </a:spcBef>
              <a:spcAft>
                <a:spcPts val="0"/>
              </a:spcAft>
              <a:buClr>
                <a:srgbClr val="405449"/>
              </a:buClr>
              <a:buSzPts val="1600"/>
              <a:buFont typeface="Nobile"/>
              <a:buChar char="•"/>
            </a:pPr>
            <a:r>
              <a:rPr lang="en-US" sz="1600" b="0" i="0" u="none" strike="noStrike" cap="none">
                <a:solidFill>
                  <a:srgbClr val="405449"/>
                </a:solidFill>
                <a:latin typeface="Nobile"/>
                <a:ea typeface="Nobile"/>
                <a:cs typeface="Nobile"/>
                <a:sym typeface="Nobile"/>
              </a:rPr>
              <a:t>AI manages applicant tracking and communication.</a:t>
            </a:r>
            <a:endParaRPr sz="1600" b="0" i="0" u="none" strike="noStrike" cap="none"/>
          </a:p>
        </p:txBody>
      </p:sp>
      <p:sp>
        <p:nvSpPr>
          <p:cNvPr id="137" name="Google Shape;137;p20"/>
          <p:cNvSpPr/>
          <p:nvPr/>
        </p:nvSpPr>
        <p:spPr>
          <a:xfrm>
            <a:off x="6198989" y="6146721"/>
            <a:ext cx="3611047" cy="651510"/>
          </a:xfrm>
          <a:prstGeom prst="rect">
            <a:avLst/>
          </a:prstGeom>
          <a:noFill/>
          <a:ln>
            <a:noFill/>
          </a:ln>
        </p:spPr>
        <p:txBody>
          <a:bodyPr spcFirstLastPara="1" wrap="square" lIns="0" tIns="0" rIns="0" bIns="0" anchor="t" anchorCtr="0">
            <a:noAutofit/>
          </a:bodyPr>
          <a:lstStyle/>
          <a:p>
            <a:pPr marL="342900" marR="0" lvl="0" indent="-342900" algn="l" rtl="0">
              <a:lnSpc>
                <a:spcPct val="159375"/>
              </a:lnSpc>
              <a:spcBef>
                <a:spcPts val="0"/>
              </a:spcBef>
              <a:spcAft>
                <a:spcPts val="0"/>
              </a:spcAft>
              <a:buClr>
                <a:srgbClr val="405449"/>
              </a:buClr>
              <a:buSzPts val="1600"/>
              <a:buFont typeface="Nobile"/>
              <a:buChar char="•"/>
            </a:pPr>
            <a:r>
              <a:rPr lang="en-US" sz="1600" b="0" i="0" u="none" strike="noStrike" cap="none">
                <a:solidFill>
                  <a:srgbClr val="405449"/>
                </a:solidFill>
                <a:latin typeface="Nobile"/>
                <a:ea typeface="Nobile"/>
                <a:cs typeface="Nobile"/>
                <a:sym typeface="Nobile"/>
              </a:rPr>
              <a:t>Automate interview scheduling and reminders.</a:t>
            </a:r>
            <a:endParaRPr sz="1600" b="0" i="0" u="none" strike="noStrike" cap="none"/>
          </a:p>
        </p:txBody>
      </p:sp>
      <p:sp>
        <p:nvSpPr>
          <p:cNvPr id="138" name="Google Shape;138;p20"/>
          <p:cNvSpPr/>
          <p:nvPr/>
        </p:nvSpPr>
        <p:spPr>
          <a:xfrm>
            <a:off x="6198989" y="6869430"/>
            <a:ext cx="3611047" cy="651510"/>
          </a:xfrm>
          <a:prstGeom prst="rect">
            <a:avLst/>
          </a:prstGeom>
          <a:noFill/>
          <a:ln>
            <a:noFill/>
          </a:ln>
        </p:spPr>
        <p:txBody>
          <a:bodyPr spcFirstLastPara="1" wrap="square" lIns="0" tIns="0" rIns="0" bIns="0" anchor="t" anchorCtr="0">
            <a:noAutofit/>
          </a:bodyPr>
          <a:lstStyle/>
          <a:p>
            <a:pPr marL="342900" marR="0" lvl="0" indent="-342900" algn="l" rtl="0">
              <a:lnSpc>
                <a:spcPct val="159375"/>
              </a:lnSpc>
              <a:spcBef>
                <a:spcPts val="0"/>
              </a:spcBef>
              <a:spcAft>
                <a:spcPts val="0"/>
              </a:spcAft>
              <a:buClr>
                <a:srgbClr val="405449"/>
              </a:buClr>
              <a:buSzPts val="1600"/>
              <a:buFont typeface="Nobile"/>
              <a:buChar char="•"/>
            </a:pPr>
            <a:r>
              <a:rPr lang="en-US" sz="1600" b="0" i="0" u="none" strike="noStrike" cap="none">
                <a:solidFill>
                  <a:srgbClr val="405449"/>
                </a:solidFill>
                <a:latin typeface="Nobile"/>
                <a:ea typeface="Nobile"/>
                <a:cs typeface="Nobile"/>
                <a:sym typeface="Nobile"/>
              </a:rPr>
              <a:t>Utilize AI insights for candidate evaluations.</a:t>
            </a:r>
            <a:endParaRPr sz="1600" b="0" i="0" u="none" strike="noStrike" cap="none"/>
          </a:p>
        </p:txBody>
      </p:sp>
      <p:sp>
        <p:nvSpPr>
          <p:cNvPr id="139" name="Google Shape;139;p20"/>
          <p:cNvSpPr/>
          <p:nvPr/>
        </p:nvSpPr>
        <p:spPr>
          <a:xfrm>
            <a:off x="10314384" y="4179570"/>
            <a:ext cx="2544961" cy="318135"/>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3B4540"/>
              </a:buClr>
              <a:buSzPts val="2000"/>
              <a:buFont typeface="Fraunces"/>
              <a:buNone/>
            </a:pPr>
            <a:r>
              <a:rPr lang="en-US" sz="2000" b="1" i="0" u="none" strike="noStrike" cap="none">
                <a:solidFill>
                  <a:srgbClr val="3B4540"/>
                </a:solidFill>
                <a:latin typeface="Fraunces"/>
                <a:ea typeface="Fraunces"/>
                <a:cs typeface="Fraunces"/>
                <a:sym typeface="Fraunces"/>
              </a:rPr>
              <a:t>Practical Example</a:t>
            </a:r>
            <a:endParaRPr sz="2000" b="0" i="0" u="none" strike="noStrike" cap="none"/>
          </a:p>
        </p:txBody>
      </p:sp>
      <p:sp>
        <p:nvSpPr>
          <p:cNvPr id="140" name="Google Shape;140;p20"/>
          <p:cNvSpPr/>
          <p:nvPr/>
        </p:nvSpPr>
        <p:spPr>
          <a:xfrm>
            <a:off x="10619780" y="4726662"/>
            <a:ext cx="3305651" cy="2606040"/>
          </a:xfrm>
          <a:prstGeom prst="rect">
            <a:avLst/>
          </a:prstGeom>
          <a:noFill/>
          <a:ln>
            <a:noFill/>
          </a:ln>
        </p:spPr>
        <p:txBody>
          <a:bodyPr spcFirstLastPara="1" wrap="square" lIns="0" tIns="0" rIns="0" bIns="0" anchor="t" anchorCtr="0">
            <a:noAutofit/>
          </a:bodyPr>
          <a:lstStyle/>
          <a:p>
            <a:pPr marL="0" marR="0" lvl="0" indent="0" algn="l" rtl="0">
              <a:lnSpc>
                <a:spcPct val="159375"/>
              </a:lnSpc>
              <a:spcBef>
                <a:spcPts val="0"/>
              </a:spcBef>
              <a:spcAft>
                <a:spcPts val="0"/>
              </a:spcAft>
              <a:buClr>
                <a:srgbClr val="405449"/>
              </a:buClr>
              <a:buSzPts val="1600"/>
              <a:buFont typeface="Nobile"/>
              <a:buNone/>
            </a:pPr>
            <a:r>
              <a:rPr lang="en-US" sz="1600" b="0" i="0" u="none" strike="noStrike" cap="none">
                <a:solidFill>
                  <a:srgbClr val="405449"/>
                </a:solidFill>
                <a:latin typeface="Nobile"/>
                <a:ea typeface="Nobile"/>
                <a:cs typeface="Nobile"/>
                <a:sym typeface="Nobile"/>
              </a:rPr>
              <a:t>A large retail chain employs EaseMyHiring AI to manage high-volume recruitment for seasonal staff. The AI automatically schedules interviews, sends reminders, and compiles candidate feedback for hiring managers.</a:t>
            </a:r>
            <a:endParaRPr sz="1600" b="0" i="0" u="none" strike="noStrike" cap="none"/>
          </a:p>
        </p:txBody>
      </p:sp>
      <p:sp>
        <p:nvSpPr>
          <p:cNvPr id="141" name="Google Shape;141;p20"/>
          <p:cNvSpPr/>
          <p:nvPr/>
        </p:nvSpPr>
        <p:spPr>
          <a:xfrm>
            <a:off x="10314384" y="4726662"/>
            <a:ext cx="22860" cy="2606040"/>
          </a:xfrm>
          <a:prstGeom prst="rect">
            <a:avLst/>
          </a:prstGeom>
          <a:solidFill>
            <a:srgbClr val="4389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pic>
        <p:nvPicPr>
          <p:cNvPr id="147" name="Google Shape;147;p21" descr="preencoded.png"/>
          <p:cNvPicPr preferRelativeResize="0"/>
          <p:nvPr/>
        </p:nvPicPr>
        <p:blipFill rotWithShape="1">
          <a:blip r:embed="rId3">
            <a:alphaModFix/>
          </a:blip>
          <a:srcRect/>
          <a:stretch/>
        </p:blipFill>
        <p:spPr>
          <a:xfrm>
            <a:off x="9144000" y="0"/>
            <a:ext cx="5486400" cy="8229600"/>
          </a:xfrm>
          <a:prstGeom prst="rect">
            <a:avLst/>
          </a:prstGeom>
          <a:noFill/>
          <a:ln>
            <a:noFill/>
          </a:ln>
        </p:spPr>
      </p:pic>
      <p:sp>
        <p:nvSpPr>
          <p:cNvPr id="148" name="Google Shape;148;p21"/>
          <p:cNvSpPr/>
          <p:nvPr/>
        </p:nvSpPr>
        <p:spPr>
          <a:xfrm>
            <a:off x="725924" y="572453"/>
            <a:ext cx="7692152" cy="1296114"/>
          </a:xfrm>
          <a:prstGeom prst="rect">
            <a:avLst/>
          </a:prstGeom>
          <a:noFill/>
          <a:ln>
            <a:noFill/>
          </a:ln>
        </p:spPr>
        <p:txBody>
          <a:bodyPr spcFirstLastPara="1" wrap="square" lIns="0" tIns="0" rIns="0" bIns="0" anchor="t" anchorCtr="0">
            <a:noAutofit/>
          </a:bodyPr>
          <a:lstStyle/>
          <a:p>
            <a:pPr marL="0" marR="0" lvl="0" indent="0" algn="l" rtl="0">
              <a:lnSpc>
                <a:spcPct val="125925"/>
              </a:lnSpc>
              <a:spcBef>
                <a:spcPts val="0"/>
              </a:spcBef>
              <a:spcAft>
                <a:spcPts val="0"/>
              </a:spcAft>
              <a:buClr>
                <a:srgbClr val="3B4540"/>
              </a:buClr>
              <a:buSzPts val="4050"/>
              <a:buFont typeface="Fraunces"/>
              <a:buNone/>
            </a:pPr>
            <a:r>
              <a:rPr lang="en-US" sz="4050" b="1" i="0" u="none" strike="noStrike" cap="none">
                <a:solidFill>
                  <a:srgbClr val="3B4540"/>
                </a:solidFill>
                <a:latin typeface="Fraunces"/>
                <a:ea typeface="Fraunces"/>
                <a:cs typeface="Fraunces"/>
                <a:sym typeface="Fraunces"/>
              </a:rPr>
              <a:t>LeakSID: Data Security &amp; Anomaly Detection</a:t>
            </a:r>
            <a:endParaRPr sz="4050" b="0" i="0" u="none" strike="noStrike" cap="none"/>
          </a:p>
        </p:txBody>
      </p:sp>
      <p:sp>
        <p:nvSpPr>
          <p:cNvPr id="149" name="Google Shape;149;p21"/>
          <p:cNvSpPr/>
          <p:nvPr/>
        </p:nvSpPr>
        <p:spPr>
          <a:xfrm>
            <a:off x="725924" y="2179677"/>
            <a:ext cx="7692152" cy="995482"/>
          </a:xfrm>
          <a:prstGeom prst="rect">
            <a:avLst/>
          </a:prstGeom>
          <a:noFill/>
          <a:ln>
            <a:noFill/>
          </a:ln>
        </p:spPr>
        <p:txBody>
          <a:bodyPr spcFirstLastPara="1" wrap="square" lIns="0" tIns="0" rIns="0" bIns="0" anchor="t" anchorCtr="0">
            <a:noAutofit/>
          </a:bodyPr>
          <a:lstStyle/>
          <a:p>
            <a:pPr marL="0" marR="0" lvl="0" indent="0" algn="l" rtl="0">
              <a:lnSpc>
                <a:spcPct val="162500"/>
              </a:lnSpc>
              <a:spcBef>
                <a:spcPts val="0"/>
              </a:spcBef>
              <a:spcAft>
                <a:spcPts val="0"/>
              </a:spcAft>
              <a:buClr>
                <a:srgbClr val="405449"/>
              </a:buClr>
              <a:buSzPts val="1600"/>
              <a:buFont typeface="Nobile"/>
              <a:buNone/>
            </a:pPr>
            <a:r>
              <a:rPr lang="en-US" sz="1600" b="0" i="0" u="none" strike="noStrike" cap="none">
                <a:solidFill>
                  <a:srgbClr val="405449"/>
                </a:solidFill>
                <a:latin typeface="Nobile"/>
                <a:ea typeface="Nobile"/>
                <a:cs typeface="Nobile"/>
                <a:sym typeface="Nobile"/>
              </a:rPr>
              <a:t>LeakSID is an advanced AI-driven tool specializing in detecting data leaks and security anomalies, safeguarding sensitive information and preventing cyber threats in real-time.</a:t>
            </a:r>
            <a:endParaRPr sz="1600" b="0" i="0" u="none" strike="noStrike" cap="none"/>
          </a:p>
        </p:txBody>
      </p:sp>
      <p:sp>
        <p:nvSpPr>
          <p:cNvPr id="150" name="Google Shape;150;p21"/>
          <p:cNvSpPr/>
          <p:nvPr/>
        </p:nvSpPr>
        <p:spPr>
          <a:xfrm>
            <a:off x="725924" y="3408402"/>
            <a:ext cx="7692152" cy="331827"/>
          </a:xfrm>
          <a:prstGeom prst="rect">
            <a:avLst/>
          </a:prstGeom>
          <a:noFill/>
          <a:ln>
            <a:noFill/>
          </a:ln>
        </p:spPr>
        <p:txBody>
          <a:bodyPr spcFirstLastPara="1" wrap="square" lIns="0" tIns="0" rIns="0" bIns="0" anchor="t" anchorCtr="0">
            <a:noAutofit/>
          </a:bodyPr>
          <a:lstStyle/>
          <a:p>
            <a:pPr marL="0" marR="0" lvl="0" indent="0" algn="l" rtl="0">
              <a:lnSpc>
                <a:spcPct val="162500"/>
              </a:lnSpc>
              <a:spcBef>
                <a:spcPts val="0"/>
              </a:spcBef>
              <a:spcAft>
                <a:spcPts val="0"/>
              </a:spcAft>
              <a:buClr>
                <a:srgbClr val="438951"/>
              </a:buClr>
              <a:buSzPts val="1600"/>
              <a:buFont typeface="Nobile"/>
              <a:buNone/>
            </a:pPr>
            <a:r>
              <a:rPr lang="en-US" sz="1600" b="0" i="0" u="sng" strike="noStrike" cap="none">
                <a:solidFill>
                  <a:schemeClr val="hlink"/>
                </a:solidFill>
                <a:latin typeface="Nobile"/>
                <a:ea typeface="Nobile"/>
                <a:cs typeface="Nobile"/>
                <a:sym typeface="Nobile"/>
                <a:hlinkClick r:id="rId4"/>
              </a:rPr>
              <a:t>https://leaksid.com</a:t>
            </a:r>
            <a:endParaRPr sz="1600" b="0" i="0" u="none" strike="noStrike" cap="none"/>
          </a:p>
        </p:txBody>
      </p:sp>
      <p:sp>
        <p:nvSpPr>
          <p:cNvPr id="151" name="Google Shape;151;p21"/>
          <p:cNvSpPr/>
          <p:nvPr/>
        </p:nvSpPr>
        <p:spPr>
          <a:xfrm>
            <a:off x="725924" y="4180880"/>
            <a:ext cx="2592824" cy="324088"/>
          </a:xfrm>
          <a:prstGeom prst="rect">
            <a:avLst/>
          </a:prstGeom>
          <a:noFill/>
          <a:ln>
            <a:noFill/>
          </a:ln>
        </p:spPr>
        <p:txBody>
          <a:bodyPr spcFirstLastPara="1" wrap="square" lIns="0" tIns="0" rIns="0" bIns="0" anchor="t" anchorCtr="0">
            <a:noAutofit/>
          </a:bodyPr>
          <a:lstStyle/>
          <a:p>
            <a:pPr marL="0" marR="0" lvl="0" indent="0" algn="l" rtl="0">
              <a:lnSpc>
                <a:spcPct val="127500"/>
              </a:lnSpc>
              <a:spcBef>
                <a:spcPts val="0"/>
              </a:spcBef>
              <a:spcAft>
                <a:spcPts val="0"/>
              </a:spcAft>
              <a:buClr>
                <a:srgbClr val="3B4540"/>
              </a:buClr>
              <a:buSzPts val="2000"/>
              <a:buFont typeface="Fraunces"/>
              <a:buNone/>
            </a:pPr>
            <a:r>
              <a:rPr lang="en-US" sz="2000" b="1" i="0" u="none" strike="noStrike" cap="none">
                <a:solidFill>
                  <a:srgbClr val="3B4540"/>
                </a:solidFill>
                <a:latin typeface="Fraunces"/>
                <a:ea typeface="Fraunces"/>
                <a:cs typeface="Fraunces"/>
                <a:sym typeface="Fraunces"/>
              </a:rPr>
              <a:t>Steps to Use</a:t>
            </a:r>
            <a:endParaRPr sz="2000" b="0" i="0" u="none" strike="noStrike" cap="none"/>
          </a:p>
        </p:txBody>
      </p:sp>
      <p:sp>
        <p:nvSpPr>
          <p:cNvPr id="152" name="Google Shape;152;p21"/>
          <p:cNvSpPr/>
          <p:nvPr/>
        </p:nvSpPr>
        <p:spPr>
          <a:xfrm>
            <a:off x="725924" y="4712375"/>
            <a:ext cx="3593068" cy="663654"/>
          </a:xfrm>
          <a:prstGeom prst="rect">
            <a:avLst/>
          </a:prstGeom>
          <a:noFill/>
          <a:ln>
            <a:noFill/>
          </a:ln>
        </p:spPr>
        <p:txBody>
          <a:bodyPr spcFirstLastPara="1" wrap="square" lIns="0" tIns="0" rIns="0" bIns="0" anchor="t" anchorCtr="0">
            <a:noAutofit/>
          </a:bodyPr>
          <a:lstStyle/>
          <a:p>
            <a:pPr marL="342900" marR="0" lvl="0" indent="-342900" algn="l" rtl="0">
              <a:lnSpc>
                <a:spcPct val="162500"/>
              </a:lnSpc>
              <a:spcBef>
                <a:spcPts val="0"/>
              </a:spcBef>
              <a:spcAft>
                <a:spcPts val="0"/>
              </a:spcAft>
              <a:buClr>
                <a:srgbClr val="405449"/>
              </a:buClr>
              <a:buSzPts val="1600"/>
              <a:buFont typeface="Nobile"/>
              <a:buChar char="•"/>
            </a:pPr>
            <a:r>
              <a:rPr lang="en-US" sz="1600" b="0" i="0" u="none" strike="noStrike" cap="none">
                <a:solidFill>
                  <a:srgbClr val="405449"/>
                </a:solidFill>
                <a:latin typeface="Nobile"/>
                <a:ea typeface="Nobile"/>
                <a:cs typeface="Nobile"/>
                <a:sym typeface="Nobile"/>
              </a:rPr>
              <a:t>Integrate LeakSID with existing data systems.</a:t>
            </a:r>
            <a:endParaRPr sz="1600" b="0" i="0" u="none" strike="noStrike" cap="none"/>
          </a:p>
        </p:txBody>
      </p:sp>
      <p:sp>
        <p:nvSpPr>
          <p:cNvPr id="153" name="Google Shape;153;p21"/>
          <p:cNvSpPr/>
          <p:nvPr/>
        </p:nvSpPr>
        <p:spPr>
          <a:xfrm>
            <a:off x="725924" y="5448538"/>
            <a:ext cx="3593068" cy="663654"/>
          </a:xfrm>
          <a:prstGeom prst="rect">
            <a:avLst/>
          </a:prstGeom>
          <a:noFill/>
          <a:ln>
            <a:noFill/>
          </a:ln>
        </p:spPr>
        <p:txBody>
          <a:bodyPr spcFirstLastPara="1" wrap="square" lIns="0" tIns="0" rIns="0" bIns="0" anchor="t" anchorCtr="0">
            <a:noAutofit/>
          </a:bodyPr>
          <a:lstStyle/>
          <a:p>
            <a:pPr marL="342900" marR="0" lvl="0" indent="-342900" algn="l" rtl="0">
              <a:lnSpc>
                <a:spcPct val="162500"/>
              </a:lnSpc>
              <a:spcBef>
                <a:spcPts val="0"/>
              </a:spcBef>
              <a:spcAft>
                <a:spcPts val="0"/>
              </a:spcAft>
              <a:buClr>
                <a:srgbClr val="405449"/>
              </a:buClr>
              <a:buSzPts val="1600"/>
              <a:buFont typeface="Nobile"/>
              <a:buChar char="•"/>
            </a:pPr>
            <a:r>
              <a:rPr lang="en-US" sz="1600" b="0" i="0" u="none" strike="noStrike" cap="none">
                <a:solidFill>
                  <a:srgbClr val="405449"/>
                </a:solidFill>
                <a:latin typeface="Nobile"/>
                <a:ea typeface="Nobile"/>
                <a:cs typeface="Nobile"/>
                <a:sym typeface="Nobile"/>
              </a:rPr>
              <a:t>AI continuously monitors for unusual activity.</a:t>
            </a:r>
            <a:endParaRPr sz="1600" b="0" i="0" u="none" strike="noStrike" cap="none"/>
          </a:p>
        </p:txBody>
      </p:sp>
      <p:sp>
        <p:nvSpPr>
          <p:cNvPr id="154" name="Google Shape;154;p21"/>
          <p:cNvSpPr/>
          <p:nvPr/>
        </p:nvSpPr>
        <p:spPr>
          <a:xfrm>
            <a:off x="725924" y="6184702"/>
            <a:ext cx="3593068" cy="663654"/>
          </a:xfrm>
          <a:prstGeom prst="rect">
            <a:avLst/>
          </a:prstGeom>
          <a:noFill/>
          <a:ln>
            <a:noFill/>
          </a:ln>
        </p:spPr>
        <p:txBody>
          <a:bodyPr spcFirstLastPara="1" wrap="square" lIns="0" tIns="0" rIns="0" bIns="0" anchor="t" anchorCtr="0">
            <a:noAutofit/>
          </a:bodyPr>
          <a:lstStyle/>
          <a:p>
            <a:pPr marL="342900" marR="0" lvl="0" indent="-342900" algn="l" rtl="0">
              <a:lnSpc>
                <a:spcPct val="162500"/>
              </a:lnSpc>
              <a:spcBef>
                <a:spcPts val="0"/>
              </a:spcBef>
              <a:spcAft>
                <a:spcPts val="0"/>
              </a:spcAft>
              <a:buClr>
                <a:srgbClr val="405449"/>
              </a:buClr>
              <a:buSzPts val="1600"/>
              <a:buFont typeface="Nobile"/>
              <a:buChar char="•"/>
            </a:pPr>
            <a:r>
              <a:rPr lang="en-US" sz="1600" b="0" i="0" u="none" strike="noStrike" cap="none">
                <a:solidFill>
                  <a:srgbClr val="405449"/>
                </a:solidFill>
                <a:latin typeface="Nobile"/>
                <a:ea typeface="Nobile"/>
                <a:cs typeface="Nobile"/>
                <a:sym typeface="Nobile"/>
              </a:rPr>
              <a:t>Receive instant alerts on potential breaches.</a:t>
            </a:r>
            <a:endParaRPr sz="1600" b="0" i="0" u="none" strike="noStrike" cap="none"/>
          </a:p>
        </p:txBody>
      </p:sp>
      <p:sp>
        <p:nvSpPr>
          <p:cNvPr id="155" name="Google Shape;155;p21"/>
          <p:cNvSpPr/>
          <p:nvPr/>
        </p:nvSpPr>
        <p:spPr>
          <a:xfrm>
            <a:off x="725924" y="6920865"/>
            <a:ext cx="3593068" cy="663654"/>
          </a:xfrm>
          <a:prstGeom prst="rect">
            <a:avLst/>
          </a:prstGeom>
          <a:noFill/>
          <a:ln>
            <a:noFill/>
          </a:ln>
        </p:spPr>
        <p:txBody>
          <a:bodyPr spcFirstLastPara="1" wrap="square" lIns="0" tIns="0" rIns="0" bIns="0" anchor="t" anchorCtr="0">
            <a:noAutofit/>
          </a:bodyPr>
          <a:lstStyle/>
          <a:p>
            <a:pPr marL="342900" marR="0" lvl="0" indent="-342900" algn="l" rtl="0">
              <a:lnSpc>
                <a:spcPct val="162500"/>
              </a:lnSpc>
              <a:spcBef>
                <a:spcPts val="0"/>
              </a:spcBef>
              <a:spcAft>
                <a:spcPts val="0"/>
              </a:spcAft>
              <a:buClr>
                <a:srgbClr val="405449"/>
              </a:buClr>
              <a:buSzPts val="1600"/>
              <a:buFont typeface="Nobile"/>
              <a:buChar char="•"/>
            </a:pPr>
            <a:r>
              <a:rPr lang="en-US" sz="1600" b="0" i="0" u="none" strike="noStrike" cap="none">
                <a:solidFill>
                  <a:srgbClr val="405449"/>
                </a:solidFill>
                <a:latin typeface="Nobile"/>
                <a:ea typeface="Nobile"/>
                <a:cs typeface="Nobile"/>
                <a:sym typeface="Nobile"/>
              </a:rPr>
              <a:t>Investigate and mitigate identified risks.</a:t>
            </a:r>
            <a:endParaRPr sz="1600" b="0" i="0" u="none" strike="noStrike" cap="none"/>
          </a:p>
        </p:txBody>
      </p:sp>
      <p:sp>
        <p:nvSpPr>
          <p:cNvPr id="156" name="Google Shape;156;p21"/>
          <p:cNvSpPr/>
          <p:nvPr/>
        </p:nvSpPr>
        <p:spPr>
          <a:xfrm>
            <a:off x="4832628" y="4180880"/>
            <a:ext cx="2592824" cy="324088"/>
          </a:xfrm>
          <a:prstGeom prst="rect">
            <a:avLst/>
          </a:prstGeom>
          <a:noFill/>
          <a:ln>
            <a:noFill/>
          </a:ln>
        </p:spPr>
        <p:txBody>
          <a:bodyPr spcFirstLastPara="1" wrap="square" lIns="0" tIns="0" rIns="0" bIns="0" anchor="t" anchorCtr="0">
            <a:noAutofit/>
          </a:bodyPr>
          <a:lstStyle/>
          <a:p>
            <a:pPr marL="0" marR="0" lvl="0" indent="0" algn="l" rtl="0">
              <a:lnSpc>
                <a:spcPct val="127500"/>
              </a:lnSpc>
              <a:spcBef>
                <a:spcPts val="0"/>
              </a:spcBef>
              <a:spcAft>
                <a:spcPts val="0"/>
              </a:spcAft>
              <a:buClr>
                <a:srgbClr val="3B4540"/>
              </a:buClr>
              <a:buSzPts val="2000"/>
              <a:buFont typeface="Fraunces"/>
              <a:buNone/>
            </a:pPr>
            <a:r>
              <a:rPr lang="en-US" sz="2000" b="1" i="0" u="none" strike="noStrike" cap="none">
                <a:solidFill>
                  <a:srgbClr val="3B4540"/>
                </a:solidFill>
                <a:latin typeface="Fraunces"/>
                <a:ea typeface="Fraunces"/>
                <a:cs typeface="Fraunces"/>
                <a:sym typeface="Fraunces"/>
              </a:rPr>
              <a:t>Practical Example</a:t>
            </a:r>
            <a:endParaRPr sz="2000" b="0" i="0" u="none" strike="noStrike" cap="none"/>
          </a:p>
        </p:txBody>
      </p:sp>
      <p:sp>
        <p:nvSpPr>
          <p:cNvPr id="157" name="Google Shape;157;p21"/>
          <p:cNvSpPr/>
          <p:nvPr/>
        </p:nvSpPr>
        <p:spPr>
          <a:xfrm>
            <a:off x="5143738" y="4738211"/>
            <a:ext cx="3281958" cy="2322790"/>
          </a:xfrm>
          <a:prstGeom prst="rect">
            <a:avLst/>
          </a:prstGeom>
          <a:noFill/>
          <a:ln>
            <a:noFill/>
          </a:ln>
        </p:spPr>
        <p:txBody>
          <a:bodyPr spcFirstLastPara="1" wrap="square" lIns="0" tIns="0" rIns="0" bIns="0" anchor="t" anchorCtr="0">
            <a:noAutofit/>
          </a:bodyPr>
          <a:lstStyle/>
          <a:p>
            <a:pPr marL="0" marR="0" lvl="0" indent="0" algn="l" rtl="0">
              <a:lnSpc>
                <a:spcPct val="162500"/>
              </a:lnSpc>
              <a:spcBef>
                <a:spcPts val="0"/>
              </a:spcBef>
              <a:spcAft>
                <a:spcPts val="0"/>
              </a:spcAft>
              <a:buClr>
                <a:srgbClr val="405449"/>
              </a:buClr>
              <a:buSzPts val="1600"/>
              <a:buFont typeface="Nobile"/>
              <a:buNone/>
            </a:pPr>
            <a:r>
              <a:rPr lang="en-US" sz="1600" b="0" i="0" u="none" strike="noStrike" cap="none">
                <a:solidFill>
                  <a:srgbClr val="405449"/>
                </a:solidFill>
                <a:latin typeface="Nobile"/>
                <a:ea typeface="Nobile"/>
                <a:cs typeface="Nobile"/>
                <a:sym typeface="Nobile"/>
              </a:rPr>
              <a:t>A financial institution uses LeakSID to protect customer data. The AI flags an unusual data transfer attempt by an internal employee, preventing a potential data exfiltration before it occurs.</a:t>
            </a:r>
            <a:endParaRPr sz="1600" b="0" i="0" u="none" strike="noStrike" cap="none"/>
          </a:p>
        </p:txBody>
      </p:sp>
      <p:sp>
        <p:nvSpPr>
          <p:cNvPr id="158" name="Google Shape;158;p21"/>
          <p:cNvSpPr/>
          <p:nvPr/>
        </p:nvSpPr>
        <p:spPr>
          <a:xfrm>
            <a:off x="4832628" y="4738211"/>
            <a:ext cx="22860" cy="2322790"/>
          </a:xfrm>
          <a:prstGeom prst="rect">
            <a:avLst/>
          </a:prstGeom>
          <a:solidFill>
            <a:srgbClr val="4389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pic>
        <p:nvPicPr>
          <p:cNvPr id="164" name="Google Shape;164;p22" descr="preencoded.png"/>
          <p:cNvPicPr preferRelativeResize="0"/>
          <p:nvPr/>
        </p:nvPicPr>
        <p:blipFill rotWithShape="1">
          <a:blip r:embed="rId3">
            <a:alphaModFix/>
          </a:blip>
          <a:srcRect/>
          <a:stretch/>
        </p:blipFill>
        <p:spPr>
          <a:xfrm>
            <a:off x="0" y="0"/>
            <a:ext cx="5486400" cy="8229600"/>
          </a:xfrm>
          <a:prstGeom prst="rect">
            <a:avLst/>
          </a:prstGeom>
          <a:noFill/>
          <a:ln>
            <a:noFill/>
          </a:ln>
        </p:spPr>
      </p:pic>
      <p:sp>
        <p:nvSpPr>
          <p:cNvPr id="165" name="Google Shape;165;p22"/>
          <p:cNvSpPr/>
          <p:nvPr/>
        </p:nvSpPr>
        <p:spPr>
          <a:xfrm>
            <a:off x="6212324" y="572453"/>
            <a:ext cx="7692152" cy="1296114"/>
          </a:xfrm>
          <a:prstGeom prst="rect">
            <a:avLst/>
          </a:prstGeom>
          <a:noFill/>
          <a:ln>
            <a:noFill/>
          </a:ln>
        </p:spPr>
        <p:txBody>
          <a:bodyPr spcFirstLastPara="1" wrap="square" lIns="0" tIns="0" rIns="0" bIns="0" anchor="t" anchorCtr="0">
            <a:noAutofit/>
          </a:bodyPr>
          <a:lstStyle/>
          <a:p>
            <a:pPr marL="0" marR="0" lvl="0" indent="0" algn="l" rtl="0">
              <a:lnSpc>
                <a:spcPct val="125925"/>
              </a:lnSpc>
              <a:spcBef>
                <a:spcPts val="0"/>
              </a:spcBef>
              <a:spcAft>
                <a:spcPts val="0"/>
              </a:spcAft>
              <a:buClr>
                <a:srgbClr val="3B4540"/>
              </a:buClr>
              <a:buSzPts val="4050"/>
              <a:buFont typeface="Fraunces"/>
              <a:buNone/>
            </a:pPr>
            <a:r>
              <a:rPr lang="en-US" sz="4050" b="1" i="0" u="none" strike="noStrike" cap="none">
                <a:solidFill>
                  <a:srgbClr val="3B4540"/>
                </a:solidFill>
                <a:latin typeface="Fraunces"/>
                <a:ea typeface="Fraunces"/>
                <a:cs typeface="Fraunces"/>
                <a:sym typeface="Fraunces"/>
              </a:rPr>
              <a:t>Quadratic: Advanced Data Analysis</a:t>
            </a:r>
            <a:endParaRPr sz="4050" b="0" i="0" u="none" strike="noStrike" cap="none"/>
          </a:p>
        </p:txBody>
      </p:sp>
      <p:sp>
        <p:nvSpPr>
          <p:cNvPr id="166" name="Google Shape;166;p22"/>
          <p:cNvSpPr/>
          <p:nvPr/>
        </p:nvSpPr>
        <p:spPr>
          <a:xfrm>
            <a:off x="6212324" y="2179677"/>
            <a:ext cx="7692152" cy="995482"/>
          </a:xfrm>
          <a:prstGeom prst="rect">
            <a:avLst/>
          </a:prstGeom>
          <a:noFill/>
          <a:ln>
            <a:noFill/>
          </a:ln>
        </p:spPr>
        <p:txBody>
          <a:bodyPr spcFirstLastPara="1" wrap="square" lIns="0" tIns="0" rIns="0" bIns="0" anchor="t" anchorCtr="0">
            <a:noAutofit/>
          </a:bodyPr>
          <a:lstStyle/>
          <a:p>
            <a:pPr marL="0" marR="0" lvl="0" indent="0" algn="l" rtl="0">
              <a:lnSpc>
                <a:spcPct val="162500"/>
              </a:lnSpc>
              <a:spcBef>
                <a:spcPts val="0"/>
              </a:spcBef>
              <a:spcAft>
                <a:spcPts val="0"/>
              </a:spcAft>
              <a:buClr>
                <a:srgbClr val="405449"/>
              </a:buClr>
              <a:buSzPts val="1600"/>
              <a:buFont typeface="Nobile"/>
              <a:buNone/>
            </a:pPr>
            <a:r>
              <a:rPr lang="en-US" sz="1600" b="0" i="0" u="none" strike="noStrike" cap="none">
                <a:solidFill>
                  <a:srgbClr val="405449"/>
                </a:solidFill>
                <a:latin typeface="Nobile"/>
                <a:ea typeface="Nobile"/>
                <a:cs typeface="Nobile"/>
                <a:sym typeface="Nobile"/>
              </a:rPr>
              <a:t>Quadratic.ai is a powerful platform for complex data analysis, offering advanced computational capabilities and visualization tools for data scientists and analysts to extract deep insights.</a:t>
            </a:r>
            <a:endParaRPr sz="1600" b="0" i="0" u="none" strike="noStrike" cap="none"/>
          </a:p>
        </p:txBody>
      </p:sp>
      <p:sp>
        <p:nvSpPr>
          <p:cNvPr id="167" name="Google Shape;167;p22"/>
          <p:cNvSpPr/>
          <p:nvPr/>
        </p:nvSpPr>
        <p:spPr>
          <a:xfrm>
            <a:off x="6212324" y="3408402"/>
            <a:ext cx="7692152" cy="331827"/>
          </a:xfrm>
          <a:prstGeom prst="rect">
            <a:avLst/>
          </a:prstGeom>
          <a:noFill/>
          <a:ln>
            <a:noFill/>
          </a:ln>
        </p:spPr>
        <p:txBody>
          <a:bodyPr spcFirstLastPara="1" wrap="square" lIns="0" tIns="0" rIns="0" bIns="0" anchor="t" anchorCtr="0">
            <a:noAutofit/>
          </a:bodyPr>
          <a:lstStyle/>
          <a:p>
            <a:pPr marL="0" marR="0" lvl="0" indent="0" algn="l" rtl="0">
              <a:lnSpc>
                <a:spcPct val="162500"/>
              </a:lnSpc>
              <a:spcBef>
                <a:spcPts val="0"/>
              </a:spcBef>
              <a:spcAft>
                <a:spcPts val="0"/>
              </a:spcAft>
              <a:buClr>
                <a:srgbClr val="438951"/>
              </a:buClr>
              <a:buSzPts val="1600"/>
              <a:buFont typeface="Nobile"/>
              <a:buNone/>
            </a:pPr>
            <a:r>
              <a:rPr lang="en-US" sz="1600" b="0" i="0" u="sng" strike="noStrike" cap="none">
                <a:solidFill>
                  <a:schemeClr val="hlink"/>
                </a:solidFill>
                <a:latin typeface="Nobile"/>
                <a:ea typeface="Nobile"/>
                <a:cs typeface="Nobile"/>
                <a:sym typeface="Nobile"/>
                <a:hlinkClick r:id="rId4"/>
              </a:rPr>
              <a:t>https://quadratic.ai</a:t>
            </a:r>
            <a:endParaRPr sz="1600" b="0" i="0" u="none" strike="noStrike" cap="none"/>
          </a:p>
        </p:txBody>
      </p:sp>
      <p:sp>
        <p:nvSpPr>
          <p:cNvPr id="168" name="Google Shape;168;p22"/>
          <p:cNvSpPr/>
          <p:nvPr/>
        </p:nvSpPr>
        <p:spPr>
          <a:xfrm>
            <a:off x="6212324" y="4180880"/>
            <a:ext cx="2592824" cy="324088"/>
          </a:xfrm>
          <a:prstGeom prst="rect">
            <a:avLst/>
          </a:prstGeom>
          <a:noFill/>
          <a:ln>
            <a:noFill/>
          </a:ln>
        </p:spPr>
        <p:txBody>
          <a:bodyPr spcFirstLastPara="1" wrap="square" lIns="0" tIns="0" rIns="0" bIns="0" anchor="t" anchorCtr="0">
            <a:noAutofit/>
          </a:bodyPr>
          <a:lstStyle/>
          <a:p>
            <a:pPr marL="0" marR="0" lvl="0" indent="0" algn="l" rtl="0">
              <a:lnSpc>
                <a:spcPct val="127500"/>
              </a:lnSpc>
              <a:spcBef>
                <a:spcPts val="0"/>
              </a:spcBef>
              <a:spcAft>
                <a:spcPts val="0"/>
              </a:spcAft>
              <a:buClr>
                <a:srgbClr val="3B4540"/>
              </a:buClr>
              <a:buSzPts val="2000"/>
              <a:buFont typeface="Fraunces"/>
              <a:buNone/>
            </a:pPr>
            <a:r>
              <a:rPr lang="en-US" sz="2000" b="1" i="0" u="none" strike="noStrike" cap="none">
                <a:solidFill>
                  <a:srgbClr val="3B4540"/>
                </a:solidFill>
                <a:latin typeface="Fraunces"/>
                <a:ea typeface="Fraunces"/>
                <a:cs typeface="Fraunces"/>
                <a:sym typeface="Fraunces"/>
              </a:rPr>
              <a:t>Steps to Use</a:t>
            </a:r>
            <a:endParaRPr sz="2000" b="0" i="0" u="none" strike="noStrike" cap="none"/>
          </a:p>
        </p:txBody>
      </p:sp>
      <p:sp>
        <p:nvSpPr>
          <p:cNvPr id="169" name="Google Shape;169;p22"/>
          <p:cNvSpPr/>
          <p:nvPr/>
        </p:nvSpPr>
        <p:spPr>
          <a:xfrm>
            <a:off x="6212324" y="4712375"/>
            <a:ext cx="3593068" cy="663654"/>
          </a:xfrm>
          <a:prstGeom prst="rect">
            <a:avLst/>
          </a:prstGeom>
          <a:noFill/>
          <a:ln>
            <a:noFill/>
          </a:ln>
        </p:spPr>
        <p:txBody>
          <a:bodyPr spcFirstLastPara="1" wrap="square" lIns="0" tIns="0" rIns="0" bIns="0" anchor="t" anchorCtr="0">
            <a:noAutofit/>
          </a:bodyPr>
          <a:lstStyle/>
          <a:p>
            <a:pPr marL="342900" marR="0" lvl="0" indent="-342900" algn="l" rtl="0">
              <a:lnSpc>
                <a:spcPct val="162500"/>
              </a:lnSpc>
              <a:spcBef>
                <a:spcPts val="0"/>
              </a:spcBef>
              <a:spcAft>
                <a:spcPts val="0"/>
              </a:spcAft>
              <a:buClr>
                <a:srgbClr val="405449"/>
              </a:buClr>
              <a:buSzPts val="1600"/>
              <a:buFont typeface="Nobile"/>
              <a:buChar char="•"/>
            </a:pPr>
            <a:r>
              <a:rPr lang="en-US" sz="1600" b="0" i="0" u="none" strike="noStrike" cap="none">
                <a:solidFill>
                  <a:srgbClr val="405449"/>
                </a:solidFill>
                <a:latin typeface="Nobile"/>
                <a:ea typeface="Nobile"/>
                <a:cs typeface="Nobile"/>
                <a:sym typeface="Nobile"/>
              </a:rPr>
              <a:t>Import large datasets into the platform.</a:t>
            </a:r>
            <a:endParaRPr sz="1600" b="0" i="0" u="none" strike="noStrike" cap="none"/>
          </a:p>
        </p:txBody>
      </p:sp>
      <p:sp>
        <p:nvSpPr>
          <p:cNvPr id="170" name="Google Shape;170;p22"/>
          <p:cNvSpPr/>
          <p:nvPr/>
        </p:nvSpPr>
        <p:spPr>
          <a:xfrm>
            <a:off x="6212324" y="5448538"/>
            <a:ext cx="3593068" cy="663654"/>
          </a:xfrm>
          <a:prstGeom prst="rect">
            <a:avLst/>
          </a:prstGeom>
          <a:noFill/>
          <a:ln>
            <a:noFill/>
          </a:ln>
        </p:spPr>
        <p:txBody>
          <a:bodyPr spcFirstLastPara="1" wrap="square" lIns="0" tIns="0" rIns="0" bIns="0" anchor="t" anchorCtr="0">
            <a:noAutofit/>
          </a:bodyPr>
          <a:lstStyle/>
          <a:p>
            <a:pPr marL="342900" marR="0" lvl="0" indent="-342900" algn="l" rtl="0">
              <a:lnSpc>
                <a:spcPct val="162500"/>
              </a:lnSpc>
              <a:spcBef>
                <a:spcPts val="0"/>
              </a:spcBef>
              <a:spcAft>
                <a:spcPts val="0"/>
              </a:spcAft>
              <a:buClr>
                <a:srgbClr val="405449"/>
              </a:buClr>
              <a:buSzPts val="1600"/>
              <a:buFont typeface="Nobile"/>
              <a:buChar char="•"/>
            </a:pPr>
            <a:r>
              <a:rPr lang="en-US" sz="1600" b="0" i="0" u="none" strike="noStrike" cap="none">
                <a:solidFill>
                  <a:srgbClr val="405449"/>
                </a:solidFill>
                <a:latin typeface="Nobile"/>
                <a:ea typeface="Nobile"/>
                <a:cs typeface="Nobile"/>
                <a:sym typeface="Nobile"/>
              </a:rPr>
              <a:t>Apply various AI models for analysis.</a:t>
            </a:r>
            <a:endParaRPr sz="1600" b="0" i="0" u="none" strike="noStrike" cap="none"/>
          </a:p>
        </p:txBody>
      </p:sp>
      <p:sp>
        <p:nvSpPr>
          <p:cNvPr id="171" name="Google Shape;171;p22"/>
          <p:cNvSpPr/>
          <p:nvPr/>
        </p:nvSpPr>
        <p:spPr>
          <a:xfrm>
            <a:off x="6212324" y="6184702"/>
            <a:ext cx="3593068" cy="663654"/>
          </a:xfrm>
          <a:prstGeom prst="rect">
            <a:avLst/>
          </a:prstGeom>
          <a:noFill/>
          <a:ln>
            <a:noFill/>
          </a:ln>
        </p:spPr>
        <p:txBody>
          <a:bodyPr spcFirstLastPara="1" wrap="square" lIns="0" tIns="0" rIns="0" bIns="0" anchor="t" anchorCtr="0">
            <a:noAutofit/>
          </a:bodyPr>
          <a:lstStyle/>
          <a:p>
            <a:pPr marL="342900" marR="0" lvl="0" indent="-342900" algn="l" rtl="0">
              <a:lnSpc>
                <a:spcPct val="162500"/>
              </a:lnSpc>
              <a:spcBef>
                <a:spcPts val="0"/>
              </a:spcBef>
              <a:spcAft>
                <a:spcPts val="0"/>
              </a:spcAft>
              <a:buClr>
                <a:srgbClr val="405449"/>
              </a:buClr>
              <a:buSzPts val="1600"/>
              <a:buFont typeface="Nobile"/>
              <a:buChar char="•"/>
            </a:pPr>
            <a:r>
              <a:rPr lang="en-US" sz="1600" b="0" i="0" u="none" strike="noStrike" cap="none">
                <a:solidFill>
                  <a:srgbClr val="405449"/>
                </a:solidFill>
                <a:latin typeface="Nobile"/>
                <a:ea typeface="Nobile"/>
                <a:cs typeface="Nobile"/>
                <a:sym typeface="Nobile"/>
              </a:rPr>
              <a:t>Visualize data trends and correlations.</a:t>
            </a:r>
            <a:endParaRPr sz="1600" b="0" i="0" u="none" strike="noStrike" cap="none"/>
          </a:p>
        </p:txBody>
      </p:sp>
      <p:sp>
        <p:nvSpPr>
          <p:cNvPr id="172" name="Google Shape;172;p22"/>
          <p:cNvSpPr/>
          <p:nvPr/>
        </p:nvSpPr>
        <p:spPr>
          <a:xfrm>
            <a:off x="6212324" y="6920865"/>
            <a:ext cx="3593068" cy="663654"/>
          </a:xfrm>
          <a:prstGeom prst="rect">
            <a:avLst/>
          </a:prstGeom>
          <a:noFill/>
          <a:ln>
            <a:noFill/>
          </a:ln>
        </p:spPr>
        <p:txBody>
          <a:bodyPr spcFirstLastPara="1" wrap="square" lIns="0" tIns="0" rIns="0" bIns="0" anchor="t" anchorCtr="0">
            <a:noAutofit/>
          </a:bodyPr>
          <a:lstStyle/>
          <a:p>
            <a:pPr marL="342900" marR="0" lvl="0" indent="-342900" algn="l" rtl="0">
              <a:lnSpc>
                <a:spcPct val="162500"/>
              </a:lnSpc>
              <a:spcBef>
                <a:spcPts val="0"/>
              </a:spcBef>
              <a:spcAft>
                <a:spcPts val="0"/>
              </a:spcAft>
              <a:buClr>
                <a:srgbClr val="405449"/>
              </a:buClr>
              <a:buSzPts val="1600"/>
              <a:buFont typeface="Nobile"/>
              <a:buChar char="•"/>
            </a:pPr>
            <a:r>
              <a:rPr lang="en-US" sz="1600" b="0" i="0" u="none" strike="noStrike" cap="none">
                <a:solidFill>
                  <a:srgbClr val="405449"/>
                </a:solidFill>
                <a:latin typeface="Nobile"/>
                <a:ea typeface="Nobile"/>
                <a:cs typeface="Nobile"/>
                <a:sym typeface="Nobile"/>
              </a:rPr>
              <a:t>Derive predictive insights for business strategy.</a:t>
            </a:r>
            <a:endParaRPr sz="1600" b="0" i="0" u="none" strike="noStrike" cap="none"/>
          </a:p>
        </p:txBody>
      </p:sp>
      <p:sp>
        <p:nvSpPr>
          <p:cNvPr id="173" name="Google Shape;173;p22"/>
          <p:cNvSpPr/>
          <p:nvPr/>
        </p:nvSpPr>
        <p:spPr>
          <a:xfrm>
            <a:off x="10319028" y="4180880"/>
            <a:ext cx="2592824" cy="324088"/>
          </a:xfrm>
          <a:prstGeom prst="rect">
            <a:avLst/>
          </a:prstGeom>
          <a:noFill/>
          <a:ln>
            <a:noFill/>
          </a:ln>
        </p:spPr>
        <p:txBody>
          <a:bodyPr spcFirstLastPara="1" wrap="square" lIns="0" tIns="0" rIns="0" bIns="0" anchor="t" anchorCtr="0">
            <a:noAutofit/>
          </a:bodyPr>
          <a:lstStyle/>
          <a:p>
            <a:pPr marL="0" marR="0" lvl="0" indent="0" algn="l" rtl="0">
              <a:lnSpc>
                <a:spcPct val="127500"/>
              </a:lnSpc>
              <a:spcBef>
                <a:spcPts val="0"/>
              </a:spcBef>
              <a:spcAft>
                <a:spcPts val="0"/>
              </a:spcAft>
              <a:buClr>
                <a:srgbClr val="3B4540"/>
              </a:buClr>
              <a:buSzPts val="2000"/>
              <a:buFont typeface="Fraunces"/>
              <a:buNone/>
            </a:pPr>
            <a:r>
              <a:rPr lang="en-US" sz="2000" b="1" i="0" u="none" strike="noStrike" cap="none">
                <a:solidFill>
                  <a:srgbClr val="3B4540"/>
                </a:solidFill>
                <a:latin typeface="Fraunces"/>
                <a:ea typeface="Fraunces"/>
                <a:cs typeface="Fraunces"/>
                <a:sym typeface="Fraunces"/>
              </a:rPr>
              <a:t>Practical Example</a:t>
            </a:r>
            <a:endParaRPr sz="2000" b="0" i="0" u="none" strike="noStrike" cap="none"/>
          </a:p>
        </p:txBody>
      </p:sp>
      <p:sp>
        <p:nvSpPr>
          <p:cNvPr id="174" name="Google Shape;174;p22"/>
          <p:cNvSpPr/>
          <p:nvPr/>
        </p:nvSpPr>
        <p:spPr>
          <a:xfrm>
            <a:off x="10630138" y="4738211"/>
            <a:ext cx="3281958" cy="2322790"/>
          </a:xfrm>
          <a:prstGeom prst="rect">
            <a:avLst/>
          </a:prstGeom>
          <a:noFill/>
          <a:ln>
            <a:noFill/>
          </a:ln>
        </p:spPr>
        <p:txBody>
          <a:bodyPr spcFirstLastPara="1" wrap="square" lIns="0" tIns="0" rIns="0" bIns="0" anchor="t" anchorCtr="0">
            <a:noAutofit/>
          </a:bodyPr>
          <a:lstStyle/>
          <a:p>
            <a:pPr marL="0" marR="0" lvl="0" indent="0" algn="l" rtl="0">
              <a:lnSpc>
                <a:spcPct val="162500"/>
              </a:lnSpc>
              <a:spcBef>
                <a:spcPts val="0"/>
              </a:spcBef>
              <a:spcAft>
                <a:spcPts val="0"/>
              </a:spcAft>
              <a:buClr>
                <a:srgbClr val="405449"/>
              </a:buClr>
              <a:buSzPts val="1600"/>
              <a:buFont typeface="Nobile"/>
              <a:buNone/>
            </a:pPr>
            <a:r>
              <a:rPr lang="en-US" sz="1600" b="0" i="0" u="none" strike="noStrike" cap="none">
                <a:solidFill>
                  <a:srgbClr val="405449"/>
                </a:solidFill>
                <a:latin typeface="Nobile"/>
                <a:ea typeface="Nobile"/>
                <a:cs typeface="Nobile"/>
                <a:sym typeface="Nobile"/>
              </a:rPr>
              <a:t>A market research firm uses Quadratic to analyze consumer behavior data. The platform reveals subtle purchasing patterns linked to specific demographics, allowing for more targeted marketing campaigns.</a:t>
            </a:r>
            <a:endParaRPr sz="1600" b="0" i="0" u="none" strike="noStrike" cap="none"/>
          </a:p>
        </p:txBody>
      </p:sp>
      <p:sp>
        <p:nvSpPr>
          <p:cNvPr id="175" name="Google Shape;175;p22"/>
          <p:cNvSpPr/>
          <p:nvPr/>
        </p:nvSpPr>
        <p:spPr>
          <a:xfrm>
            <a:off x="10319028" y="4738211"/>
            <a:ext cx="22860" cy="2322790"/>
          </a:xfrm>
          <a:prstGeom prst="rect">
            <a:avLst/>
          </a:prstGeom>
          <a:solidFill>
            <a:srgbClr val="4389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pic>
        <p:nvPicPr>
          <p:cNvPr id="181" name="Google Shape;181;p23" descr="preencoded.png"/>
          <p:cNvPicPr preferRelativeResize="0"/>
          <p:nvPr/>
        </p:nvPicPr>
        <p:blipFill rotWithShape="1">
          <a:blip r:embed="rId3">
            <a:alphaModFix/>
          </a:blip>
          <a:srcRect/>
          <a:stretch/>
        </p:blipFill>
        <p:spPr>
          <a:xfrm>
            <a:off x="0" y="0"/>
            <a:ext cx="5486400" cy="8229600"/>
          </a:xfrm>
          <a:prstGeom prst="rect">
            <a:avLst/>
          </a:prstGeom>
          <a:noFill/>
          <a:ln>
            <a:noFill/>
          </a:ln>
        </p:spPr>
      </p:pic>
      <p:sp>
        <p:nvSpPr>
          <p:cNvPr id="182" name="Google Shape;182;p23"/>
          <p:cNvSpPr/>
          <p:nvPr/>
        </p:nvSpPr>
        <p:spPr>
          <a:xfrm>
            <a:off x="6184940" y="705207"/>
            <a:ext cx="7746921" cy="1247299"/>
          </a:xfrm>
          <a:prstGeom prst="rect">
            <a:avLst/>
          </a:prstGeom>
          <a:noFill/>
          <a:ln>
            <a:noFill/>
          </a:ln>
        </p:spPr>
        <p:txBody>
          <a:bodyPr spcFirstLastPara="1" wrap="square" lIns="0" tIns="0" rIns="0" bIns="0" anchor="t" anchorCtr="0">
            <a:noAutofit/>
          </a:bodyPr>
          <a:lstStyle/>
          <a:p>
            <a:pPr marL="0" marR="0" lvl="0" indent="0" algn="l" rtl="0">
              <a:lnSpc>
                <a:spcPct val="125641"/>
              </a:lnSpc>
              <a:spcBef>
                <a:spcPts val="0"/>
              </a:spcBef>
              <a:spcAft>
                <a:spcPts val="0"/>
              </a:spcAft>
              <a:buClr>
                <a:srgbClr val="3B4540"/>
              </a:buClr>
              <a:buSzPts val="3900"/>
              <a:buFont typeface="Fraunces"/>
              <a:buNone/>
            </a:pPr>
            <a:r>
              <a:rPr lang="en-US" sz="3900" b="1" i="0" u="none" strike="noStrike" cap="none">
                <a:solidFill>
                  <a:srgbClr val="3B4540"/>
                </a:solidFill>
                <a:latin typeface="Fraunces"/>
                <a:ea typeface="Fraunces"/>
                <a:cs typeface="Fraunces"/>
                <a:sym typeface="Fraunces"/>
              </a:rPr>
              <a:t>SurveyMonkey: AI-Enhanced Survey Creation</a:t>
            </a:r>
            <a:endParaRPr sz="3900" b="0" i="0" u="none" strike="noStrike" cap="none"/>
          </a:p>
        </p:txBody>
      </p:sp>
      <p:sp>
        <p:nvSpPr>
          <p:cNvPr id="183" name="Google Shape;183;p23"/>
          <p:cNvSpPr/>
          <p:nvPr/>
        </p:nvSpPr>
        <p:spPr>
          <a:xfrm>
            <a:off x="6184940" y="2251829"/>
            <a:ext cx="7746921" cy="958334"/>
          </a:xfrm>
          <a:prstGeom prst="rect">
            <a:avLst/>
          </a:prstGeom>
          <a:noFill/>
          <a:ln>
            <a:noFill/>
          </a:ln>
        </p:spPr>
        <p:txBody>
          <a:bodyPr spcFirstLastPara="1" wrap="square" lIns="0" tIns="0" rIns="0" bIns="0" anchor="t" anchorCtr="0">
            <a:noAutofit/>
          </a:bodyPr>
          <a:lstStyle/>
          <a:p>
            <a:pPr marL="0" marR="0" lvl="0" indent="0" algn="l" rtl="0">
              <a:lnSpc>
                <a:spcPct val="161290"/>
              </a:lnSpc>
              <a:spcBef>
                <a:spcPts val="0"/>
              </a:spcBef>
              <a:spcAft>
                <a:spcPts val="0"/>
              </a:spcAft>
              <a:buClr>
                <a:srgbClr val="405449"/>
              </a:buClr>
              <a:buSzPts val="1550"/>
              <a:buFont typeface="Nobile"/>
              <a:buNone/>
            </a:pPr>
            <a:r>
              <a:rPr lang="en-US" sz="1550" b="0" i="0" u="none" strike="noStrike" cap="none">
                <a:solidFill>
                  <a:srgbClr val="405449"/>
                </a:solidFill>
                <a:latin typeface="Nobile"/>
                <a:ea typeface="Nobile"/>
                <a:cs typeface="Nobile"/>
                <a:sym typeface="Nobile"/>
              </a:rPr>
              <a:t>SurveyMonkey, a leading survey platform, integrates AI to assist users in crafting more effective surveys, predicting response rates, and analyzing open-ended text to generate faster, deeper insights.</a:t>
            </a:r>
            <a:endParaRPr sz="1550" b="0" i="0" u="none" strike="noStrike" cap="none"/>
          </a:p>
        </p:txBody>
      </p:sp>
      <p:sp>
        <p:nvSpPr>
          <p:cNvPr id="184" name="Google Shape;184;p23"/>
          <p:cNvSpPr/>
          <p:nvPr/>
        </p:nvSpPr>
        <p:spPr>
          <a:xfrm>
            <a:off x="6184940" y="3434715"/>
            <a:ext cx="7746921" cy="319445"/>
          </a:xfrm>
          <a:prstGeom prst="rect">
            <a:avLst/>
          </a:prstGeom>
          <a:noFill/>
          <a:ln>
            <a:noFill/>
          </a:ln>
        </p:spPr>
        <p:txBody>
          <a:bodyPr spcFirstLastPara="1" wrap="square" lIns="0" tIns="0" rIns="0" bIns="0" anchor="t" anchorCtr="0">
            <a:noAutofit/>
          </a:bodyPr>
          <a:lstStyle/>
          <a:p>
            <a:pPr marL="0" marR="0" lvl="0" indent="0" algn="l" rtl="0">
              <a:lnSpc>
                <a:spcPct val="161290"/>
              </a:lnSpc>
              <a:spcBef>
                <a:spcPts val="0"/>
              </a:spcBef>
              <a:spcAft>
                <a:spcPts val="0"/>
              </a:spcAft>
              <a:buClr>
                <a:srgbClr val="438951"/>
              </a:buClr>
              <a:buSzPts val="1550"/>
              <a:buFont typeface="Nobile"/>
              <a:buNone/>
            </a:pPr>
            <a:r>
              <a:rPr lang="en-US" sz="1550" b="0" i="0" u="sng" strike="noStrike" cap="none">
                <a:solidFill>
                  <a:schemeClr val="hlink"/>
                </a:solidFill>
                <a:latin typeface="Nobile"/>
                <a:ea typeface="Nobile"/>
                <a:cs typeface="Nobile"/>
                <a:sym typeface="Nobile"/>
                <a:hlinkClick r:id="rId4"/>
              </a:rPr>
              <a:t>https://www.surveymonkey.com</a:t>
            </a:r>
            <a:endParaRPr sz="1550" b="0" i="0" u="none" strike="noStrike" cap="none"/>
          </a:p>
        </p:txBody>
      </p:sp>
      <p:sp>
        <p:nvSpPr>
          <p:cNvPr id="185" name="Google Shape;185;p23"/>
          <p:cNvSpPr/>
          <p:nvPr/>
        </p:nvSpPr>
        <p:spPr>
          <a:xfrm>
            <a:off x="6184940" y="4178260"/>
            <a:ext cx="2495193" cy="311944"/>
          </a:xfrm>
          <a:prstGeom prst="rect">
            <a:avLst/>
          </a:prstGeom>
          <a:noFill/>
          <a:ln>
            <a:noFill/>
          </a:ln>
        </p:spPr>
        <p:txBody>
          <a:bodyPr spcFirstLastPara="1" wrap="square" lIns="0" tIns="0" rIns="0" bIns="0" anchor="t" anchorCtr="0">
            <a:noAutofit/>
          </a:bodyPr>
          <a:lstStyle/>
          <a:p>
            <a:pPr marL="0" marR="0" lvl="0" indent="0" algn="l" rtl="0">
              <a:lnSpc>
                <a:spcPct val="125641"/>
              </a:lnSpc>
              <a:spcBef>
                <a:spcPts val="0"/>
              </a:spcBef>
              <a:spcAft>
                <a:spcPts val="0"/>
              </a:spcAft>
              <a:buClr>
                <a:srgbClr val="3B4540"/>
              </a:buClr>
              <a:buSzPts val="1950"/>
              <a:buFont typeface="Fraunces"/>
              <a:buNone/>
            </a:pPr>
            <a:r>
              <a:rPr lang="en-US" sz="1950" b="1" i="0" u="none" strike="noStrike" cap="none">
                <a:solidFill>
                  <a:srgbClr val="3B4540"/>
                </a:solidFill>
                <a:latin typeface="Fraunces"/>
                <a:ea typeface="Fraunces"/>
                <a:cs typeface="Fraunces"/>
                <a:sym typeface="Fraunces"/>
              </a:rPr>
              <a:t>Steps to Use</a:t>
            </a:r>
            <a:endParaRPr sz="1950" b="0" i="0" u="none" strike="noStrike" cap="none"/>
          </a:p>
        </p:txBody>
      </p:sp>
      <p:sp>
        <p:nvSpPr>
          <p:cNvPr id="186" name="Google Shape;186;p23"/>
          <p:cNvSpPr/>
          <p:nvPr/>
        </p:nvSpPr>
        <p:spPr>
          <a:xfrm>
            <a:off x="6184940" y="4689753"/>
            <a:ext cx="3629978" cy="638889"/>
          </a:xfrm>
          <a:prstGeom prst="rect">
            <a:avLst/>
          </a:prstGeom>
          <a:noFill/>
          <a:ln>
            <a:noFill/>
          </a:ln>
        </p:spPr>
        <p:txBody>
          <a:bodyPr spcFirstLastPara="1" wrap="square" lIns="0" tIns="0" rIns="0" bIns="0" anchor="t" anchorCtr="0">
            <a:noAutofit/>
          </a:bodyPr>
          <a:lstStyle/>
          <a:p>
            <a:pPr marL="342900" marR="0" lvl="0" indent="-342900" algn="l" rtl="0">
              <a:lnSpc>
                <a:spcPct val="161290"/>
              </a:lnSpc>
              <a:spcBef>
                <a:spcPts val="0"/>
              </a:spcBef>
              <a:spcAft>
                <a:spcPts val="0"/>
              </a:spcAft>
              <a:buClr>
                <a:srgbClr val="405449"/>
              </a:buClr>
              <a:buSzPts val="1550"/>
              <a:buFont typeface="Nobile"/>
              <a:buChar char="•"/>
            </a:pPr>
            <a:r>
              <a:rPr lang="en-US" sz="1550" b="0" i="0" u="none" strike="noStrike" cap="none">
                <a:solidFill>
                  <a:srgbClr val="405449"/>
                </a:solidFill>
                <a:latin typeface="Nobile"/>
                <a:ea typeface="Nobile"/>
                <a:cs typeface="Nobile"/>
                <a:sym typeface="Nobile"/>
              </a:rPr>
              <a:t>Use AI suggestions for question phrasing.</a:t>
            </a:r>
            <a:endParaRPr sz="1550" b="0" i="0" u="none" strike="noStrike" cap="none"/>
          </a:p>
        </p:txBody>
      </p:sp>
      <p:sp>
        <p:nvSpPr>
          <p:cNvPr id="187" name="Google Shape;187;p23"/>
          <p:cNvSpPr/>
          <p:nvPr/>
        </p:nvSpPr>
        <p:spPr>
          <a:xfrm>
            <a:off x="6184940" y="5398413"/>
            <a:ext cx="3629978" cy="638889"/>
          </a:xfrm>
          <a:prstGeom prst="rect">
            <a:avLst/>
          </a:prstGeom>
          <a:noFill/>
          <a:ln>
            <a:noFill/>
          </a:ln>
        </p:spPr>
        <p:txBody>
          <a:bodyPr spcFirstLastPara="1" wrap="square" lIns="0" tIns="0" rIns="0" bIns="0" anchor="t" anchorCtr="0">
            <a:noAutofit/>
          </a:bodyPr>
          <a:lstStyle/>
          <a:p>
            <a:pPr marL="342900" marR="0" lvl="0" indent="-342900" algn="l" rtl="0">
              <a:lnSpc>
                <a:spcPct val="161290"/>
              </a:lnSpc>
              <a:spcBef>
                <a:spcPts val="0"/>
              </a:spcBef>
              <a:spcAft>
                <a:spcPts val="0"/>
              </a:spcAft>
              <a:buClr>
                <a:srgbClr val="405449"/>
              </a:buClr>
              <a:buSzPts val="1550"/>
              <a:buFont typeface="Nobile"/>
              <a:buChar char="•"/>
            </a:pPr>
            <a:r>
              <a:rPr lang="en-US" sz="1550" b="0" i="0" u="none" strike="noStrike" cap="none">
                <a:solidFill>
                  <a:srgbClr val="405449"/>
                </a:solidFill>
                <a:latin typeface="Nobile"/>
                <a:ea typeface="Nobile"/>
                <a:cs typeface="Nobile"/>
                <a:sym typeface="Nobile"/>
              </a:rPr>
              <a:t>Distribute surveys to target audiences.</a:t>
            </a:r>
            <a:endParaRPr sz="1550" b="0" i="0" u="none" strike="noStrike" cap="none"/>
          </a:p>
        </p:txBody>
      </p:sp>
      <p:sp>
        <p:nvSpPr>
          <p:cNvPr id="188" name="Google Shape;188;p23"/>
          <p:cNvSpPr/>
          <p:nvPr/>
        </p:nvSpPr>
        <p:spPr>
          <a:xfrm>
            <a:off x="6184940" y="6107073"/>
            <a:ext cx="3629978" cy="638889"/>
          </a:xfrm>
          <a:prstGeom prst="rect">
            <a:avLst/>
          </a:prstGeom>
          <a:noFill/>
          <a:ln>
            <a:noFill/>
          </a:ln>
        </p:spPr>
        <p:txBody>
          <a:bodyPr spcFirstLastPara="1" wrap="square" lIns="0" tIns="0" rIns="0" bIns="0" anchor="t" anchorCtr="0">
            <a:noAutofit/>
          </a:bodyPr>
          <a:lstStyle/>
          <a:p>
            <a:pPr marL="342900" marR="0" lvl="0" indent="-342900" algn="l" rtl="0">
              <a:lnSpc>
                <a:spcPct val="161290"/>
              </a:lnSpc>
              <a:spcBef>
                <a:spcPts val="0"/>
              </a:spcBef>
              <a:spcAft>
                <a:spcPts val="0"/>
              </a:spcAft>
              <a:buClr>
                <a:srgbClr val="405449"/>
              </a:buClr>
              <a:buSzPts val="1550"/>
              <a:buFont typeface="Nobile"/>
              <a:buChar char="•"/>
            </a:pPr>
            <a:r>
              <a:rPr lang="en-US" sz="1550" b="0" i="0" u="none" strike="noStrike" cap="none">
                <a:solidFill>
                  <a:srgbClr val="405449"/>
                </a:solidFill>
                <a:latin typeface="Nobile"/>
                <a:ea typeface="Nobile"/>
                <a:cs typeface="Nobile"/>
                <a:sym typeface="Nobile"/>
              </a:rPr>
              <a:t>AI analyzes qualitative responses for themes.</a:t>
            </a:r>
            <a:endParaRPr sz="1550" b="0" i="0" u="none" strike="noStrike" cap="none"/>
          </a:p>
        </p:txBody>
      </p:sp>
      <p:sp>
        <p:nvSpPr>
          <p:cNvPr id="189" name="Google Shape;189;p23"/>
          <p:cNvSpPr/>
          <p:nvPr/>
        </p:nvSpPr>
        <p:spPr>
          <a:xfrm>
            <a:off x="6184940" y="6815733"/>
            <a:ext cx="3629978" cy="638889"/>
          </a:xfrm>
          <a:prstGeom prst="rect">
            <a:avLst/>
          </a:prstGeom>
          <a:noFill/>
          <a:ln>
            <a:noFill/>
          </a:ln>
        </p:spPr>
        <p:txBody>
          <a:bodyPr spcFirstLastPara="1" wrap="square" lIns="0" tIns="0" rIns="0" bIns="0" anchor="t" anchorCtr="0">
            <a:noAutofit/>
          </a:bodyPr>
          <a:lstStyle/>
          <a:p>
            <a:pPr marL="342900" marR="0" lvl="0" indent="-342900" algn="l" rtl="0">
              <a:lnSpc>
                <a:spcPct val="161290"/>
              </a:lnSpc>
              <a:spcBef>
                <a:spcPts val="0"/>
              </a:spcBef>
              <a:spcAft>
                <a:spcPts val="0"/>
              </a:spcAft>
              <a:buClr>
                <a:srgbClr val="405449"/>
              </a:buClr>
              <a:buSzPts val="1550"/>
              <a:buFont typeface="Nobile"/>
              <a:buChar char="•"/>
            </a:pPr>
            <a:r>
              <a:rPr lang="en-US" sz="1550" b="0" i="0" u="none" strike="noStrike" cap="none">
                <a:solidFill>
                  <a:srgbClr val="405449"/>
                </a:solidFill>
                <a:latin typeface="Nobile"/>
                <a:ea typeface="Nobile"/>
                <a:cs typeface="Nobile"/>
                <a:sym typeface="Nobile"/>
              </a:rPr>
              <a:t>Generate comprehensive reports with key takeaways.</a:t>
            </a:r>
            <a:endParaRPr sz="1550" b="0" i="0" u="none" strike="noStrike" cap="none"/>
          </a:p>
        </p:txBody>
      </p:sp>
      <p:sp>
        <p:nvSpPr>
          <p:cNvPr id="190" name="Google Shape;190;p23"/>
          <p:cNvSpPr/>
          <p:nvPr/>
        </p:nvSpPr>
        <p:spPr>
          <a:xfrm>
            <a:off x="10309503" y="4178260"/>
            <a:ext cx="2495193" cy="311944"/>
          </a:xfrm>
          <a:prstGeom prst="rect">
            <a:avLst/>
          </a:prstGeom>
          <a:noFill/>
          <a:ln>
            <a:noFill/>
          </a:ln>
        </p:spPr>
        <p:txBody>
          <a:bodyPr spcFirstLastPara="1" wrap="square" lIns="0" tIns="0" rIns="0" bIns="0" anchor="t" anchorCtr="0">
            <a:noAutofit/>
          </a:bodyPr>
          <a:lstStyle/>
          <a:p>
            <a:pPr marL="0" marR="0" lvl="0" indent="0" algn="l" rtl="0">
              <a:lnSpc>
                <a:spcPct val="125641"/>
              </a:lnSpc>
              <a:spcBef>
                <a:spcPts val="0"/>
              </a:spcBef>
              <a:spcAft>
                <a:spcPts val="0"/>
              </a:spcAft>
              <a:buClr>
                <a:srgbClr val="3B4540"/>
              </a:buClr>
              <a:buSzPts val="1950"/>
              <a:buFont typeface="Fraunces"/>
              <a:buNone/>
            </a:pPr>
            <a:r>
              <a:rPr lang="en-US" sz="1950" b="1" i="0" u="none" strike="noStrike" cap="none">
                <a:solidFill>
                  <a:srgbClr val="3B4540"/>
                </a:solidFill>
                <a:latin typeface="Fraunces"/>
                <a:ea typeface="Fraunces"/>
                <a:cs typeface="Fraunces"/>
                <a:sym typeface="Fraunces"/>
              </a:rPr>
              <a:t>Practical Example</a:t>
            </a:r>
            <a:endParaRPr sz="1950" b="0" i="0" u="none" strike="noStrike" cap="none"/>
          </a:p>
        </p:txBody>
      </p:sp>
      <p:sp>
        <p:nvSpPr>
          <p:cNvPr id="191" name="Google Shape;191;p23"/>
          <p:cNvSpPr/>
          <p:nvPr/>
        </p:nvSpPr>
        <p:spPr>
          <a:xfrm>
            <a:off x="10608826" y="4714756"/>
            <a:ext cx="3330654" cy="2236113"/>
          </a:xfrm>
          <a:prstGeom prst="rect">
            <a:avLst/>
          </a:prstGeom>
          <a:noFill/>
          <a:ln>
            <a:noFill/>
          </a:ln>
        </p:spPr>
        <p:txBody>
          <a:bodyPr spcFirstLastPara="1" wrap="square" lIns="0" tIns="0" rIns="0" bIns="0" anchor="t" anchorCtr="0">
            <a:noAutofit/>
          </a:bodyPr>
          <a:lstStyle/>
          <a:p>
            <a:pPr marL="0" marR="0" lvl="0" indent="0" algn="l" rtl="0">
              <a:lnSpc>
                <a:spcPct val="161290"/>
              </a:lnSpc>
              <a:spcBef>
                <a:spcPts val="0"/>
              </a:spcBef>
              <a:spcAft>
                <a:spcPts val="0"/>
              </a:spcAft>
              <a:buClr>
                <a:srgbClr val="405449"/>
              </a:buClr>
              <a:buSzPts val="1550"/>
              <a:buFont typeface="Nobile"/>
              <a:buNone/>
            </a:pPr>
            <a:r>
              <a:rPr lang="en-US" sz="1550" b="0" i="0" u="none" strike="noStrike" cap="none">
                <a:solidFill>
                  <a:srgbClr val="405449"/>
                </a:solidFill>
                <a:latin typeface="Nobile"/>
                <a:ea typeface="Nobile"/>
                <a:cs typeface="Nobile"/>
                <a:sym typeface="Nobile"/>
              </a:rPr>
              <a:t>A university department uses SurveyMonkey's AI to design a student satisfaction survey. The AI suggests optimized question types and helps categorize hundreds of student comments into actionable feedback areas.</a:t>
            </a:r>
            <a:endParaRPr sz="1550" b="0" i="0" u="none" strike="noStrike" cap="none"/>
          </a:p>
        </p:txBody>
      </p:sp>
      <p:sp>
        <p:nvSpPr>
          <p:cNvPr id="192" name="Google Shape;192;p23"/>
          <p:cNvSpPr/>
          <p:nvPr/>
        </p:nvSpPr>
        <p:spPr>
          <a:xfrm>
            <a:off x="10309503" y="4714756"/>
            <a:ext cx="22860" cy="2236113"/>
          </a:xfrm>
          <a:prstGeom prst="rect">
            <a:avLst/>
          </a:prstGeom>
          <a:solidFill>
            <a:srgbClr val="4389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1087</Words>
  <Application>Microsoft Office PowerPoint</Application>
  <PresentationFormat>Custom</PresentationFormat>
  <Paragraphs>114</Paragraphs>
  <Slides>12</Slides>
  <Notes>12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vt:i4>
      </vt:variant>
    </vt:vector>
  </HeadingPairs>
  <TitlesOfParts>
    <vt:vector size="17" baseType="lpstr">
      <vt:lpstr>Fraunces</vt:lpstr>
      <vt:lpstr>Calibri</vt:lpstr>
      <vt:lpstr>Arial</vt:lpstr>
      <vt:lpstr>Nobile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Mohammad Mousa abutair</cp:lastModifiedBy>
  <cp:revision>1</cp:revision>
  <dcterms:modified xsi:type="dcterms:W3CDTF">2026-01-18T14:54:03Z</dcterms:modified>
</cp:coreProperties>
</file>